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405" r:id="rId3"/>
    <p:sldId id="406" r:id="rId4"/>
    <p:sldId id="407" r:id="rId5"/>
    <p:sldId id="333" r:id="rId6"/>
    <p:sldId id="334" r:id="rId7"/>
    <p:sldId id="408" r:id="rId8"/>
    <p:sldId id="268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CE9095D-EC56-43BA-B01E-641E24B7FDF4}">
          <p14:sldIdLst>
            <p14:sldId id="258"/>
            <p14:sldId id="405"/>
            <p14:sldId id="406"/>
            <p14:sldId id="407"/>
            <p14:sldId id="333"/>
            <p14:sldId id="334"/>
            <p14:sldId id="408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82809" autoAdjust="0"/>
  </p:normalViewPr>
  <p:slideViewPr>
    <p:cSldViewPr snapToGrid="0" snapToObjects="1">
      <p:cViewPr varScale="1">
        <p:scale>
          <a:sx n="49" d="100"/>
          <a:sy n="49" d="100"/>
        </p:scale>
        <p:origin x="120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3D1696-51E7-4D7C-84BC-3C355D45E4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94461C-0476-40B3-B101-ECC66A9B43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68A4E-14A1-44B7-AEF0-8379EBA16C5C}" type="datetimeFigureOut">
              <a:rPr lang="fr-FR" smtClean="0"/>
              <a:t>25/07/2022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32B0D7-A302-486A-9616-E7222CBBF7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32ABCC-5939-42EE-8163-EC662E84EA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47704-DA2B-4457-80D0-44C1AAD1B09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808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EAD7A-C926-F143-B8D1-C227E3A48228}" type="datetimeFigureOut">
              <a:rPr lang="fr-FR" smtClean="0"/>
              <a:t>25/07/2022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5B996-5FCF-D74B-A25A-19A673E1E340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1429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5B996-5FCF-D74B-A25A-19A673E1E340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7289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5B996-5FCF-D74B-A25A-19A673E1E34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035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5B996-5FCF-D74B-A25A-19A673E1E34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78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9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50AC6FD-FF44-4245-831A-01B231243C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281" y="5894173"/>
            <a:ext cx="850903" cy="8615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F0FB464-0A58-D246-8B14-362AE867E2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8609" y="6536724"/>
            <a:ext cx="10837029" cy="11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0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1EB3E324-87E5-DB49-9EAE-0DCEF766B877}"/>
              </a:ext>
            </a:extLst>
          </p:cNvPr>
          <p:cNvSpPr txBox="1"/>
          <p:nvPr/>
        </p:nvSpPr>
        <p:spPr>
          <a:xfrm>
            <a:off x="8600307" y="170814"/>
            <a:ext cx="3237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>
                <a:solidFill>
                  <a:srgbClr val="26646C"/>
                </a:solidFill>
                <a:latin typeface="Century Gothic" panose="020B0502020202020204" pitchFamily="34" charset="0"/>
              </a:rPr>
              <a:t>ESEE </a:t>
            </a:r>
            <a:r>
              <a:rPr lang="fr-FR" sz="1100" dirty="0" err="1">
                <a:solidFill>
                  <a:srgbClr val="26646C"/>
                </a:solidFill>
                <a:latin typeface="Century Gothic" panose="020B0502020202020204" pitchFamily="34" charset="0"/>
              </a:rPr>
              <a:t>Conference</a:t>
            </a:r>
            <a:r>
              <a:rPr lang="fr-FR" sz="1100" dirty="0">
                <a:solidFill>
                  <a:srgbClr val="26646C"/>
                </a:solidFill>
                <a:latin typeface="Century Gothic" panose="020B0502020202020204" pitchFamily="34" charset="0"/>
              </a:rPr>
              <a:t> 2022 – Lightning Talk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763C7D2-268A-7544-BFB8-B8C11C0FD7A4}"/>
              </a:ext>
            </a:extLst>
          </p:cNvPr>
          <p:cNvSpPr txBox="1"/>
          <p:nvPr/>
        </p:nvSpPr>
        <p:spPr>
          <a:xfrm>
            <a:off x="5697783" y="1408605"/>
            <a:ext cx="60918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6646C"/>
                </a:solidFill>
                <a:latin typeface="Century Gothic" panose="020B0502020202020204" pitchFamily="34" charset="0"/>
              </a:rPr>
              <a:t>Waiting for the transition – Norms, belief and the low-carbon transition </a:t>
            </a:r>
            <a:endParaRPr lang="fr-FR" sz="3600" dirty="0">
              <a:solidFill>
                <a:srgbClr val="26646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" y="601321"/>
            <a:ext cx="4935600" cy="370636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1521F2F-867C-ACFF-FCAC-697C266ADEF4}"/>
              </a:ext>
            </a:extLst>
          </p:cNvPr>
          <p:cNvSpPr txBox="1"/>
          <p:nvPr/>
        </p:nvSpPr>
        <p:spPr>
          <a:xfrm>
            <a:off x="5893513" y="3280051"/>
            <a:ext cx="60918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26646C"/>
                </a:solidFill>
                <a:latin typeface="Century Gothic" panose="020B0502020202020204" pitchFamily="34" charset="0"/>
              </a:rPr>
              <a:t>Louison</a:t>
            </a:r>
            <a:r>
              <a:rPr lang="en-GB" sz="1600" dirty="0">
                <a:solidFill>
                  <a:srgbClr val="26646C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solidFill>
                  <a:srgbClr val="26646C"/>
                </a:solidFill>
                <a:latin typeface="Century Gothic" panose="020B0502020202020204" pitchFamily="34" charset="0"/>
              </a:rPr>
              <a:t>Cahen-Fourot</a:t>
            </a:r>
            <a:r>
              <a:rPr lang="en-GB" sz="1600" baseline="30000" dirty="0" err="1">
                <a:solidFill>
                  <a:srgbClr val="26646C"/>
                </a:solidFill>
                <a:latin typeface="Century Gothic" panose="020B0502020202020204" pitchFamily="34" charset="0"/>
              </a:rPr>
              <a:t>a</a:t>
            </a:r>
            <a:r>
              <a:rPr lang="en-GB" sz="1600" dirty="0">
                <a:solidFill>
                  <a:srgbClr val="26646C"/>
                </a:solidFill>
                <a:latin typeface="Century Gothic" panose="020B0502020202020204" pitchFamily="34" charset="0"/>
              </a:rPr>
              <a:t>, Emanuele </a:t>
            </a:r>
            <a:r>
              <a:rPr lang="en-GB" sz="1600" dirty="0" err="1">
                <a:solidFill>
                  <a:srgbClr val="26646C"/>
                </a:solidFill>
                <a:latin typeface="Century Gothic" panose="020B0502020202020204" pitchFamily="34" charset="0"/>
              </a:rPr>
              <a:t>Campiglio</a:t>
            </a:r>
            <a:r>
              <a:rPr lang="en-GB" sz="1600" baseline="30000" dirty="0" err="1">
                <a:solidFill>
                  <a:srgbClr val="26646C"/>
                </a:solidFill>
                <a:latin typeface="Century Gothic" panose="020B0502020202020204" pitchFamily="34" charset="0"/>
              </a:rPr>
              <a:t>b</a:t>
            </a:r>
            <a:r>
              <a:rPr lang="en-GB" sz="1600" dirty="0">
                <a:solidFill>
                  <a:srgbClr val="26646C"/>
                </a:solidFill>
                <a:latin typeface="Century Gothic" panose="020B0502020202020204" pitchFamily="34" charset="0"/>
              </a:rPr>
              <a:t>, </a:t>
            </a:r>
            <a:r>
              <a:rPr lang="en-GB" sz="1600" b="1" dirty="0">
                <a:solidFill>
                  <a:srgbClr val="26646C"/>
                </a:solidFill>
                <a:latin typeface="Century Gothic" panose="020B0502020202020204" pitchFamily="34" charset="0"/>
              </a:rPr>
              <a:t>Louis </a:t>
            </a:r>
            <a:r>
              <a:rPr lang="en-GB" sz="1600" b="1" dirty="0" err="1">
                <a:solidFill>
                  <a:srgbClr val="26646C"/>
                </a:solidFill>
                <a:latin typeface="Century Gothic" panose="020B0502020202020204" pitchFamily="34" charset="0"/>
              </a:rPr>
              <a:t>Daumas</a:t>
            </a:r>
            <a:r>
              <a:rPr lang="en-GB" sz="1600" baseline="30000" dirty="0" err="1">
                <a:solidFill>
                  <a:srgbClr val="26646C"/>
                </a:solidFill>
                <a:latin typeface="Century Gothic" panose="020B0502020202020204" pitchFamily="34" charset="0"/>
              </a:rPr>
              <a:t>c</a:t>
            </a:r>
            <a:r>
              <a:rPr lang="en-GB" sz="1600" dirty="0">
                <a:solidFill>
                  <a:srgbClr val="26646C"/>
                </a:solidFill>
                <a:latin typeface="Century Gothic" panose="020B0502020202020204" pitchFamily="34" charset="0"/>
              </a:rPr>
              <a:t>, Michael Gregor </a:t>
            </a:r>
            <a:r>
              <a:rPr lang="en-GB" sz="1600" dirty="0" err="1">
                <a:solidFill>
                  <a:srgbClr val="26646C"/>
                </a:solidFill>
                <a:latin typeface="Century Gothic" panose="020B0502020202020204" pitchFamily="34" charset="0"/>
              </a:rPr>
              <a:t>Miess</a:t>
            </a:r>
            <a:r>
              <a:rPr lang="en-GB" sz="1600" baseline="30000" dirty="0" err="1">
                <a:solidFill>
                  <a:srgbClr val="26646C"/>
                </a:solidFill>
                <a:latin typeface="Century Gothic" panose="020B0502020202020204" pitchFamily="34" charset="0"/>
              </a:rPr>
              <a:t>b,d,e</a:t>
            </a:r>
            <a:r>
              <a:rPr lang="en-GB" sz="1600" dirty="0">
                <a:solidFill>
                  <a:srgbClr val="26646C"/>
                </a:solidFill>
                <a:latin typeface="Century Gothic" panose="020B0502020202020204" pitchFamily="34" charset="0"/>
              </a:rPr>
              <a:t> and Andrew Yardley </a:t>
            </a:r>
          </a:p>
          <a:p>
            <a:endParaRPr lang="en-GB" sz="2800" dirty="0">
              <a:solidFill>
                <a:srgbClr val="26646C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rgbClr val="26646C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736832E-67EC-2FCA-EDA9-D997A88A7A58}"/>
              </a:ext>
            </a:extLst>
          </p:cNvPr>
          <p:cNvSpPr txBox="1"/>
          <p:nvPr/>
        </p:nvSpPr>
        <p:spPr>
          <a:xfrm>
            <a:off x="273728" y="4753052"/>
            <a:ext cx="45910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900" baseline="30000" dirty="0">
                <a:solidFill>
                  <a:srgbClr val="26646C"/>
                </a:solidFill>
                <a:latin typeface="Century Gothic" panose="020B0502020202020204" pitchFamily="34" charset="0"/>
              </a:rPr>
              <a:t>a</a:t>
            </a:r>
            <a:r>
              <a:rPr lang="fr-FR" sz="900" dirty="0">
                <a:solidFill>
                  <a:srgbClr val="26646C"/>
                </a:solidFill>
                <a:latin typeface="Century Gothic" panose="020B0502020202020204" pitchFamily="34" charset="0"/>
              </a:rPr>
              <a:t> </a:t>
            </a:r>
            <a:r>
              <a:rPr lang="en-GB" sz="900" dirty="0">
                <a:solidFill>
                  <a:srgbClr val="26646C"/>
                </a:solidFill>
                <a:latin typeface="Century Gothic" panose="020B0502020202020204" pitchFamily="34" charset="0"/>
              </a:rPr>
              <a:t>Roskilde University – Denmark</a:t>
            </a:r>
            <a:endParaRPr lang="fr-FR" sz="900" dirty="0">
              <a:solidFill>
                <a:srgbClr val="26646C"/>
              </a:solidFill>
              <a:latin typeface="Century Gothic" panose="020B0502020202020204" pitchFamily="34" charset="0"/>
            </a:endParaRPr>
          </a:p>
          <a:p>
            <a:r>
              <a:rPr lang="fr-FR" sz="900" baseline="30000" dirty="0">
                <a:solidFill>
                  <a:srgbClr val="26646C"/>
                </a:solidFill>
                <a:latin typeface="Century Gothic" panose="020B0502020202020204" pitchFamily="34" charset="0"/>
              </a:rPr>
              <a:t>b </a:t>
            </a:r>
            <a:r>
              <a:rPr lang="fr-FR" sz="900" dirty="0" err="1">
                <a:solidFill>
                  <a:srgbClr val="26646C"/>
                </a:solidFill>
                <a:effectLst/>
                <a:latin typeface="Century Gothic" panose="020B0502020202020204" pitchFamily="34" charset="0"/>
              </a:rPr>
              <a:t>Bologna</a:t>
            </a:r>
            <a:r>
              <a:rPr lang="fr-FR" sz="900" dirty="0">
                <a:solidFill>
                  <a:srgbClr val="26646C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fr-FR" sz="900" dirty="0" err="1">
                <a:solidFill>
                  <a:srgbClr val="26646C"/>
                </a:solidFill>
                <a:effectLst/>
                <a:latin typeface="Century Gothic" panose="020B0502020202020204" pitchFamily="34" charset="0"/>
              </a:rPr>
              <a:t>University</a:t>
            </a:r>
            <a:endParaRPr lang="fr-FR" sz="900" baseline="30000" dirty="0">
              <a:solidFill>
                <a:srgbClr val="26646C"/>
              </a:solidFill>
              <a:latin typeface="Century Gothic" panose="020B0502020202020204" pitchFamily="34" charset="0"/>
            </a:endParaRPr>
          </a:p>
          <a:p>
            <a:r>
              <a:rPr lang="fr-FR" sz="900" baseline="30000" dirty="0">
                <a:solidFill>
                  <a:srgbClr val="26646C"/>
                </a:solidFill>
                <a:latin typeface="Century Gothic" panose="020B0502020202020204" pitchFamily="34" charset="0"/>
              </a:rPr>
              <a:t>c </a:t>
            </a:r>
            <a:r>
              <a:rPr lang="fr-FR" sz="900" b="1" dirty="0">
                <a:solidFill>
                  <a:srgbClr val="26646C"/>
                </a:solidFill>
                <a:effectLst/>
                <a:latin typeface="Century Gothic" panose="020B0502020202020204" pitchFamily="34" charset="0"/>
              </a:rPr>
              <a:t>CIRED, France</a:t>
            </a:r>
            <a:endParaRPr lang="fr-FR" sz="900" b="1" baseline="30000" dirty="0">
              <a:solidFill>
                <a:srgbClr val="26646C"/>
              </a:solidFill>
              <a:effectLst/>
              <a:latin typeface="Century Gothic" panose="020B0502020202020204" pitchFamily="34" charset="0"/>
            </a:endParaRPr>
          </a:p>
          <a:p>
            <a:r>
              <a:rPr lang="fr-FR" sz="900" baseline="30000" dirty="0">
                <a:solidFill>
                  <a:srgbClr val="26646C"/>
                </a:solidFill>
                <a:latin typeface="Century Gothic" panose="020B0502020202020204" pitchFamily="34" charset="0"/>
              </a:rPr>
              <a:t>d</a:t>
            </a:r>
            <a:r>
              <a:rPr lang="fr-FR" sz="900" dirty="0">
                <a:solidFill>
                  <a:srgbClr val="26646C"/>
                </a:solidFill>
                <a:latin typeface="Century Gothic" panose="020B0502020202020204" pitchFamily="34" charset="0"/>
              </a:rPr>
              <a:t> </a:t>
            </a:r>
            <a:r>
              <a:rPr lang="fr-FR" sz="900" dirty="0" err="1">
                <a:solidFill>
                  <a:srgbClr val="26646C"/>
                </a:solidFill>
                <a:latin typeface="Century Gothic" panose="020B0502020202020204" pitchFamily="34" charset="0"/>
              </a:rPr>
              <a:t>Environment</a:t>
            </a:r>
            <a:r>
              <a:rPr lang="fr-FR" sz="900" dirty="0">
                <a:solidFill>
                  <a:srgbClr val="26646C"/>
                </a:solidFill>
                <a:latin typeface="Century Gothic" panose="020B0502020202020204" pitchFamily="34" charset="0"/>
              </a:rPr>
              <a:t> Agency </a:t>
            </a:r>
            <a:r>
              <a:rPr lang="fr-FR" sz="900" dirty="0" err="1">
                <a:solidFill>
                  <a:srgbClr val="26646C"/>
                </a:solidFill>
                <a:latin typeface="Century Gothic" panose="020B0502020202020204" pitchFamily="34" charset="0"/>
              </a:rPr>
              <a:t>Austria</a:t>
            </a:r>
            <a:r>
              <a:rPr lang="fr-FR" sz="900" dirty="0">
                <a:solidFill>
                  <a:srgbClr val="26646C"/>
                </a:solidFill>
                <a:latin typeface="Century Gothic" panose="020B0502020202020204" pitchFamily="34" charset="0"/>
              </a:rPr>
              <a:t>, Vienna</a:t>
            </a:r>
          </a:p>
          <a:p>
            <a:r>
              <a:rPr lang="en-GB" sz="900" baseline="30000" dirty="0">
                <a:solidFill>
                  <a:srgbClr val="26646C"/>
                </a:solidFill>
                <a:latin typeface="Century Gothic" panose="020B0502020202020204" pitchFamily="34" charset="0"/>
              </a:rPr>
              <a:t>e</a:t>
            </a:r>
            <a:r>
              <a:rPr lang="en-GB" sz="900" dirty="0">
                <a:solidFill>
                  <a:srgbClr val="26646C"/>
                </a:solidFill>
                <a:latin typeface="Century Gothic" panose="020B0502020202020204" pitchFamily="34" charset="0"/>
              </a:rPr>
              <a:t> Institute for Advanced Studies, Vienna, Austria</a:t>
            </a:r>
          </a:p>
        </p:txBody>
      </p:sp>
    </p:spTree>
    <p:extLst>
      <p:ext uri="{BB962C8B-B14F-4D97-AF65-F5344CB8AC3E}">
        <p14:creationId xmlns:p14="http://schemas.microsoft.com/office/powerpoint/2010/main" val="2583281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F4A768F-3F31-4094-95B2-EDAA8D11A75A}"/>
              </a:ext>
            </a:extLst>
          </p:cNvPr>
          <p:cNvSpPr txBox="1"/>
          <p:nvPr/>
        </p:nvSpPr>
        <p:spPr>
          <a:xfrm>
            <a:off x="495669" y="249388"/>
            <a:ext cx="11505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26646C"/>
                </a:solidFill>
                <a:latin typeface="Century Gothic" panose="020B0502020202020204" pitchFamily="34" charset="0"/>
              </a:rPr>
              <a:t>People tell stories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32A3BA3-E097-57B1-ECF7-4882D34C5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82" y="1280180"/>
            <a:ext cx="3059340" cy="4591253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2CBD29C-4FB9-F118-A72E-D3EAA6E82700}"/>
              </a:ext>
            </a:extLst>
          </p:cNvPr>
          <p:cNvCxnSpPr>
            <a:cxnSpLocks/>
            <a:stCxn id="10" idx="3"/>
            <a:endCxn id="20" idx="1"/>
          </p:cNvCxnSpPr>
          <p:nvPr/>
        </p:nvCxnSpPr>
        <p:spPr>
          <a:xfrm flipV="1">
            <a:off x="3246922" y="2162995"/>
            <a:ext cx="1304058" cy="1412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0082E89-3D5C-2C87-A28E-933ECF7ED50D}"/>
              </a:ext>
            </a:extLst>
          </p:cNvPr>
          <p:cNvCxnSpPr>
            <a:cxnSpLocks/>
            <a:stCxn id="10" idx="3"/>
            <a:endCxn id="21" idx="1"/>
          </p:cNvCxnSpPr>
          <p:nvPr/>
        </p:nvCxnSpPr>
        <p:spPr>
          <a:xfrm>
            <a:off x="3246922" y="3575807"/>
            <a:ext cx="1304058" cy="1526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8314E6CC-4BA2-C787-DCA8-14AA1EE328AD}"/>
              </a:ext>
            </a:extLst>
          </p:cNvPr>
          <p:cNvSpPr txBox="1"/>
          <p:nvPr/>
        </p:nvSpPr>
        <p:spPr>
          <a:xfrm>
            <a:off x="4550980" y="1424331"/>
            <a:ext cx="21343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Collective narratives</a:t>
            </a:r>
          </a:p>
          <a:p>
            <a:pPr marL="285750" indent="-285750">
              <a:buFontTx/>
              <a:buChar char="-"/>
            </a:pPr>
            <a:r>
              <a:rPr lang="fr-FR" dirty="0"/>
              <a:t>Reaganomics</a:t>
            </a:r>
          </a:p>
          <a:p>
            <a:pPr marL="285750" indent="-285750">
              <a:buFontTx/>
              <a:buChar char="-"/>
            </a:pPr>
            <a:r>
              <a:rPr lang="fr-FR" dirty="0"/>
              <a:t>"End of </a:t>
            </a:r>
            <a:r>
              <a:rPr lang="fr-FR" dirty="0" err="1"/>
              <a:t>history</a:t>
            </a:r>
            <a:r>
              <a:rPr lang="fr-FR" dirty="0"/>
              <a:t>"</a:t>
            </a:r>
          </a:p>
          <a:p>
            <a:pPr marL="285750" indent="-285750">
              <a:buFontTx/>
              <a:buChar char="-"/>
            </a:pPr>
            <a:r>
              <a:rPr lang="fr-FR" dirty="0"/>
              <a:t>Green </a:t>
            </a:r>
            <a:r>
              <a:rPr lang="fr-FR" dirty="0" err="1"/>
              <a:t>growth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Green finance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8A68F37-B764-76B0-98B1-F256643E3A44}"/>
              </a:ext>
            </a:extLst>
          </p:cNvPr>
          <p:cNvSpPr txBox="1"/>
          <p:nvPr/>
        </p:nvSpPr>
        <p:spPr>
          <a:xfrm>
            <a:off x="4550980" y="4363744"/>
            <a:ext cx="21343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Idiosyncratic</a:t>
            </a:r>
            <a:r>
              <a:rPr lang="fr-FR" dirty="0"/>
              <a:t> </a:t>
            </a:r>
            <a:r>
              <a:rPr lang="fr-FR" dirty="0" err="1"/>
              <a:t>beliefs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Expectation </a:t>
            </a:r>
            <a:r>
              <a:rPr lang="fr-FR" dirty="0" err="1"/>
              <a:t>heterogeneity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Credibility</a:t>
            </a:r>
            <a:r>
              <a:rPr lang="fr-FR" dirty="0"/>
              <a:t> of </a:t>
            </a:r>
            <a:r>
              <a:rPr lang="fr-FR" dirty="0" err="1"/>
              <a:t>norms</a:t>
            </a:r>
            <a:endParaRPr lang="fr-FR" dirty="0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64E13677-CA18-61FD-4B0F-CC04A57370E9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>
            <a:off x="5618169" y="2901659"/>
            <a:ext cx="0" cy="1462085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520E829F-72D5-854A-A1F7-B6D7397E90B6}"/>
              </a:ext>
            </a:extLst>
          </p:cNvPr>
          <p:cNvSpPr txBox="1"/>
          <p:nvPr/>
        </p:nvSpPr>
        <p:spPr>
          <a:xfrm>
            <a:off x="6393040" y="2989392"/>
            <a:ext cx="1383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Decisions</a:t>
            </a:r>
            <a:r>
              <a:rPr lang="fr-FR" dirty="0"/>
              <a:t> in radical </a:t>
            </a:r>
            <a:r>
              <a:rPr lang="fr-FR" dirty="0" err="1"/>
              <a:t>uncertainty</a:t>
            </a:r>
            <a:endParaRPr lang="fr-FR" dirty="0"/>
          </a:p>
        </p:txBody>
      </p: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FB2A84FE-2E4D-7FC6-87DE-26C0D002DC99}"/>
              </a:ext>
            </a:extLst>
          </p:cNvPr>
          <p:cNvCxnSpPr>
            <a:cxnSpLocks/>
            <a:stCxn id="20" idx="3"/>
            <a:endCxn id="64" idx="0"/>
          </p:cNvCxnSpPr>
          <p:nvPr/>
        </p:nvCxnSpPr>
        <p:spPr>
          <a:xfrm>
            <a:off x="6685357" y="2162995"/>
            <a:ext cx="399267" cy="826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7A8A141D-46C4-E634-0C6F-7347FA848BBF}"/>
              </a:ext>
            </a:extLst>
          </p:cNvPr>
          <p:cNvCxnSpPr>
            <a:cxnSpLocks/>
            <a:stCxn id="21" idx="3"/>
            <a:endCxn id="64" idx="2"/>
          </p:cNvCxnSpPr>
          <p:nvPr/>
        </p:nvCxnSpPr>
        <p:spPr>
          <a:xfrm flipV="1">
            <a:off x="6685357" y="3912722"/>
            <a:ext cx="399267" cy="1189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Image 69">
            <a:extLst>
              <a:ext uri="{FF2B5EF4-FFF2-40B4-BE49-F238E27FC236}">
                <a16:creationId xmlns:a16="http://schemas.microsoft.com/office/drawing/2014/main" id="{F3B1CF85-B766-0192-2A59-520DD33E82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553"/>
          <a:stretch/>
        </p:blipFill>
        <p:spPr>
          <a:xfrm>
            <a:off x="8220537" y="1805765"/>
            <a:ext cx="3225228" cy="3288724"/>
          </a:xfrm>
          <a:prstGeom prst="rect">
            <a:avLst/>
          </a:prstGeom>
        </p:spPr>
      </p:pic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DF4AF442-6C2B-9DBE-3488-FCAC56AA4548}"/>
              </a:ext>
            </a:extLst>
          </p:cNvPr>
          <p:cNvCxnSpPr>
            <a:cxnSpLocks/>
            <a:stCxn id="64" idx="3"/>
            <a:endCxn id="70" idx="1"/>
          </p:cNvCxnSpPr>
          <p:nvPr/>
        </p:nvCxnSpPr>
        <p:spPr>
          <a:xfrm flipV="1">
            <a:off x="7776208" y="3450127"/>
            <a:ext cx="444329" cy="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>
            <a:extLst>
              <a:ext uri="{FF2B5EF4-FFF2-40B4-BE49-F238E27FC236}">
                <a16:creationId xmlns:a16="http://schemas.microsoft.com/office/drawing/2014/main" id="{B459A7C0-68EE-0930-90B1-17CB4814FE8B}"/>
              </a:ext>
            </a:extLst>
          </p:cNvPr>
          <p:cNvSpPr txBox="1"/>
          <p:nvPr/>
        </p:nvSpPr>
        <p:spPr>
          <a:xfrm>
            <a:off x="11445765" y="2501696"/>
            <a:ext cx="33633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231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64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F4A768F-3F31-4094-95B2-EDAA8D11A75A}"/>
              </a:ext>
            </a:extLst>
          </p:cNvPr>
          <p:cNvSpPr txBox="1"/>
          <p:nvPr/>
        </p:nvSpPr>
        <p:spPr>
          <a:xfrm>
            <a:off x="495669" y="249388"/>
            <a:ext cx="11505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err="1">
                <a:solidFill>
                  <a:srgbClr val="26646C"/>
                </a:solidFill>
                <a:latin typeface="Century Gothic" panose="020B0502020202020204" pitchFamily="34" charset="0"/>
              </a:rPr>
              <a:t>We</a:t>
            </a:r>
            <a:r>
              <a:rPr lang="fr-FR" sz="4400" dirty="0">
                <a:solidFill>
                  <a:srgbClr val="26646C"/>
                </a:solidFill>
                <a:latin typeface="Century Gothic" panose="020B0502020202020204" pitchFamily="34" charset="0"/>
              </a:rPr>
              <a:t> </a:t>
            </a:r>
            <a:r>
              <a:rPr lang="fr-FR" sz="4400" dirty="0" err="1">
                <a:solidFill>
                  <a:srgbClr val="26646C"/>
                </a:solidFill>
                <a:latin typeface="Century Gothic" panose="020B0502020202020204" pitchFamily="34" charset="0"/>
              </a:rPr>
              <a:t>build</a:t>
            </a:r>
            <a:r>
              <a:rPr lang="fr-FR" sz="4400" dirty="0">
                <a:solidFill>
                  <a:srgbClr val="26646C"/>
                </a:solidFill>
                <a:latin typeface="Century Gothic" panose="020B0502020202020204" pitchFamily="34" charset="0"/>
              </a:rPr>
              <a:t> a model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01B208-53E0-34E9-2A88-D8D008344659}"/>
              </a:ext>
            </a:extLst>
          </p:cNvPr>
          <p:cNvSpPr/>
          <p:nvPr/>
        </p:nvSpPr>
        <p:spPr>
          <a:xfrm>
            <a:off x="1379485" y="1724532"/>
            <a:ext cx="2910397" cy="769440"/>
          </a:xfrm>
          <a:prstGeom prst="rect">
            <a:avLst/>
          </a:prstGeom>
          <a:solidFill>
            <a:srgbClr val="2664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Sectoral model: Electricity sector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F32CD2-DC27-C4FD-E7DE-82CA25E88A67}"/>
              </a:ext>
            </a:extLst>
          </p:cNvPr>
          <p:cNvSpPr/>
          <p:nvPr/>
        </p:nvSpPr>
        <p:spPr>
          <a:xfrm>
            <a:off x="212838" y="2710999"/>
            <a:ext cx="1605453" cy="977351"/>
          </a:xfrm>
          <a:prstGeom prst="rect">
            <a:avLst/>
          </a:prstGeom>
          <a:solidFill>
            <a:srgbClr val="2664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</a:rPr>
              <a:t>Two competing norms in the sector: policy ambition (exogenous) &amp; adaptive (endogenous)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3C2F76-A723-F2FC-83AE-CC81857EA084}"/>
              </a:ext>
            </a:extLst>
          </p:cNvPr>
          <p:cNvSpPr/>
          <p:nvPr/>
        </p:nvSpPr>
        <p:spPr>
          <a:xfrm>
            <a:off x="223347" y="4014338"/>
            <a:ext cx="1605453" cy="769440"/>
          </a:xfrm>
          <a:prstGeom prst="rect">
            <a:avLst/>
          </a:prstGeom>
          <a:solidFill>
            <a:srgbClr val="2664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Heterogeneity of beliefs around these norms</a:t>
            </a:r>
          </a:p>
        </p:txBody>
      </p:sp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9E003FC0-5A70-765E-F6B5-5409CBDD8D04}"/>
              </a:ext>
            </a:extLst>
          </p:cNvPr>
          <p:cNvSpPr/>
          <p:nvPr/>
        </p:nvSpPr>
        <p:spPr>
          <a:xfrm>
            <a:off x="1920283" y="2710999"/>
            <a:ext cx="914400" cy="2072779"/>
          </a:xfrm>
          <a:prstGeom prst="rightBrace">
            <a:avLst>
              <a:gd name="adj1" fmla="val 6005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545AE6-FCC5-6A33-873E-83C5103A0A49}"/>
              </a:ext>
            </a:extLst>
          </p:cNvPr>
          <p:cNvSpPr/>
          <p:nvPr/>
        </p:nvSpPr>
        <p:spPr>
          <a:xfrm>
            <a:off x="7775962" y="3464450"/>
            <a:ext cx="1806811" cy="769440"/>
          </a:xfrm>
          <a:prstGeom prst="rect">
            <a:avLst/>
          </a:prstGeom>
          <a:solidFill>
            <a:srgbClr val="2664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30-year transition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(2020-2050)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4C1A-6427-A632-6D1C-D91CFB70C6F3}"/>
              </a:ext>
            </a:extLst>
          </p:cNvPr>
          <p:cNvSpPr/>
          <p:nvPr/>
        </p:nvSpPr>
        <p:spPr>
          <a:xfrm>
            <a:off x="1379485" y="5159241"/>
            <a:ext cx="2910397" cy="769440"/>
          </a:xfrm>
          <a:prstGeom prst="rect">
            <a:avLst/>
          </a:prstGeom>
          <a:solidFill>
            <a:srgbClr val="2664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Finite expectation horizon</a:t>
            </a:r>
          </a:p>
        </p:txBody>
      </p:sp>
      <p:sp>
        <p:nvSpPr>
          <p:cNvPr id="25" name="Accolade fermante 24">
            <a:extLst>
              <a:ext uri="{FF2B5EF4-FFF2-40B4-BE49-F238E27FC236}">
                <a16:creationId xmlns:a16="http://schemas.microsoft.com/office/drawing/2014/main" id="{C40EB5FC-45EC-266C-DC99-35DF37DB1D3D}"/>
              </a:ext>
            </a:extLst>
          </p:cNvPr>
          <p:cNvSpPr/>
          <p:nvPr/>
        </p:nvSpPr>
        <p:spPr>
          <a:xfrm rot="10800000">
            <a:off x="9599127" y="1752263"/>
            <a:ext cx="914400" cy="4204150"/>
          </a:xfrm>
          <a:prstGeom prst="rightBrace">
            <a:avLst>
              <a:gd name="adj1" fmla="val 6005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3BD3E1-F825-8993-DA99-4F32B10BE727}"/>
              </a:ext>
            </a:extLst>
          </p:cNvPr>
          <p:cNvSpPr/>
          <p:nvPr/>
        </p:nvSpPr>
        <p:spPr>
          <a:xfrm>
            <a:off x="10288071" y="3339781"/>
            <a:ext cx="1576552" cy="769440"/>
          </a:xfrm>
          <a:prstGeom prst="rect">
            <a:avLst/>
          </a:prstGeom>
          <a:solidFill>
            <a:srgbClr val="2664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 of low-carbon capital in 2050</a:t>
            </a:r>
          </a:p>
        </p:txBody>
      </p:sp>
      <p:sp>
        <p:nvSpPr>
          <p:cNvPr id="11" name="Accolade fermante 10">
            <a:extLst>
              <a:ext uri="{FF2B5EF4-FFF2-40B4-BE49-F238E27FC236}">
                <a16:creationId xmlns:a16="http://schemas.microsoft.com/office/drawing/2014/main" id="{BF9962D4-1A4F-C92F-7E87-49C665378E74}"/>
              </a:ext>
            </a:extLst>
          </p:cNvPr>
          <p:cNvSpPr/>
          <p:nvPr/>
        </p:nvSpPr>
        <p:spPr>
          <a:xfrm>
            <a:off x="4337004" y="1724531"/>
            <a:ext cx="914400" cy="4204150"/>
          </a:xfrm>
          <a:prstGeom prst="rightBrace">
            <a:avLst>
              <a:gd name="adj1" fmla="val 6005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2804DF-E698-6D1F-2094-B99E45075EC5}"/>
              </a:ext>
            </a:extLst>
          </p:cNvPr>
          <p:cNvSpPr/>
          <p:nvPr/>
        </p:nvSpPr>
        <p:spPr>
          <a:xfrm>
            <a:off x="3036181" y="3362668"/>
            <a:ext cx="1605453" cy="769440"/>
          </a:xfrm>
          <a:prstGeom prst="rect">
            <a:avLst/>
          </a:prstGeom>
          <a:solidFill>
            <a:srgbClr val="2664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Stranding expectations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81059D-ACB2-0BB7-B626-C731A1736599}"/>
              </a:ext>
            </a:extLst>
          </p:cNvPr>
          <p:cNvSpPr/>
          <p:nvPr/>
        </p:nvSpPr>
        <p:spPr>
          <a:xfrm>
            <a:off x="5353396" y="3464450"/>
            <a:ext cx="1806811" cy="769440"/>
          </a:xfrm>
          <a:prstGeom prst="rect">
            <a:avLst/>
          </a:prstGeom>
          <a:solidFill>
            <a:srgbClr val="2664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Investment decisions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6762B402-C5AC-6D93-537B-1CF7D0C85FE6}"/>
              </a:ext>
            </a:extLst>
          </p:cNvPr>
          <p:cNvCxnSpPr>
            <a:stCxn id="13" idx="3"/>
            <a:endCxn id="22" idx="1"/>
          </p:cNvCxnSpPr>
          <p:nvPr/>
        </p:nvCxnSpPr>
        <p:spPr>
          <a:xfrm>
            <a:off x="7160207" y="3849170"/>
            <a:ext cx="6157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58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" grpId="0" animBg="1"/>
      <p:bldP spid="22" grpId="0" animBg="1"/>
      <p:bldP spid="24" grpId="0" animBg="1"/>
      <p:bldP spid="25" grpId="0" animBg="1"/>
      <p:bldP spid="26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F4A768F-3F31-4094-95B2-EDAA8D11A75A}"/>
              </a:ext>
            </a:extLst>
          </p:cNvPr>
          <p:cNvSpPr txBox="1"/>
          <p:nvPr/>
        </p:nvSpPr>
        <p:spPr>
          <a:xfrm>
            <a:off x="495669" y="249388"/>
            <a:ext cx="11505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26646C"/>
                </a:solidFill>
                <a:latin typeface="Century Gothic" panose="020B0502020202020204" pitchFamily="34" charset="0"/>
              </a:rPr>
              <a:t>Main </a:t>
            </a:r>
            <a:r>
              <a:rPr lang="fr-FR" sz="4400" dirty="0" err="1">
                <a:solidFill>
                  <a:srgbClr val="26646C"/>
                </a:solidFill>
                <a:latin typeface="Century Gothic" panose="020B0502020202020204" pitchFamily="34" charset="0"/>
              </a:rPr>
              <a:t>findings</a:t>
            </a:r>
            <a:endParaRPr lang="fr-FR" sz="4400" dirty="0">
              <a:solidFill>
                <a:srgbClr val="26646C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B83795A-616F-B271-EC99-7158B8F100E6}"/>
              </a:ext>
            </a:extLst>
          </p:cNvPr>
          <p:cNvSpPr txBox="1"/>
          <p:nvPr/>
        </p:nvSpPr>
        <p:spPr>
          <a:xfrm>
            <a:off x="635875" y="1282262"/>
            <a:ext cx="11225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High </a:t>
            </a:r>
            <a:r>
              <a:rPr lang="fr-FR" sz="2800" dirty="0" err="1"/>
              <a:t>belief</a:t>
            </a:r>
            <a:r>
              <a:rPr lang="fr-FR" sz="2800" dirty="0"/>
              <a:t> dispersion can lock </a:t>
            </a:r>
            <a:r>
              <a:rPr lang="fr-FR" sz="2800" dirty="0" err="1"/>
              <a:t>into</a:t>
            </a:r>
            <a:r>
              <a:rPr lang="fr-FR" sz="2800" dirty="0"/>
              <a:t> an adverse </a:t>
            </a:r>
            <a:r>
              <a:rPr lang="fr-FR" sz="2800" dirty="0" err="1"/>
              <a:t>norm</a:t>
            </a:r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High </a:t>
            </a:r>
            <a:r>
              <a:rPr lang="fr-FR" sz="2800" dirty="0" err="1"/>
              <a:t>belief</a:t>
            </a:r>
            <a:r>
              <a:rPr lang="fr-FR" sz="2800" dirty="0"/>
              <a:t> dispersion can </a:t>
            </a:r>
            <a:r>
              <a:rPr lang="fr-FR" sz="2800" dirty="0" err="1"/>
              <a:t>thwart</a:t>
            </a:r>
            <a:r>
              <a:rPr lang="fr-FR" sz="2800" dirty="0"/>
              <a:t> a </a:t>
            </a:r>
            <a:r>
              <a:rPr lang="fr-FR" sz="2800" dirty="0" err="1"/>
              <a:t>very</a:t>
            </a:r>
            <a:r>
              <a:rPr lang="fr-FR" sz="2800" dirty="0"/>
              <a:t> </a:t>
            </a:r>
            <a:r>
              <a:rPr lang="fr-FR" sz="2800" dirty="0" err="1"/>
              <a:t>ambitious</a:t>
            </a:r>
            <a:r>
              <a:rPr lang="fr-FR" sz="2800" dirty="0"/>
              <a:t> </a:t>
            </a:r>
            <a:r>
              <a:rPr lang="fr-FR" sz="2800" dirty="0" err="1"/>
              <a:t>policy</a:t>
            </a:r>
            <a:r>
              <a:rPr lang="fr-FR" sz="2800" dirty="0"/>
              <a:t> narrative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9270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BFFC37FF-9A26-4CF4-A9C1-799BD4CEA828}"/>
              </a:ext>
            </a:extLst>
          </p:cNvPr>
          <p:cNvSpPr txBox="1"/>
          <p:nvPr/>
        </p:nvSpPr>
        <p:spPr>
          <a:xfrm>
            <a:off x="337350" y="155282"/>
            <a:ext cx="11505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26646C"/>
                </a:solidFill>
                <a:latin typeface="Century Gothic" panose="020B0502020202020204" pitchFamily="34" charset="0"/>
              </a:rPr>
              <a:t>Belief dispersion interacts with norms…</a:t>
            </a:r>
            <a:endParaRPr lang="fr-FR" sz="4400" dirty="0">
              <a:solidFill>
                <a:srgbClr val="26646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60A27C2-420E-2445-107B-DEE11A282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870" y="971141"/>
            <a:ext cx="9882909" cy="4915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00EA0D-47BB-DA70-D078-DB485F460241}"/>
              </a:ext>
            </a:extLst>
          </p:cNvPr>
          <p:cNvSpPr/>
          <p:nvPr/>
        </p:nvSpPr>
        <p:spPr>
          <a:xfrm>
            <a:off x="2482415" y="971141"/>
            <a:ext cx="8261131" cy="319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Medium </a:t>
            </a:r>
            <a:r>
              <a:rPr lang="fr-FR" dirty="0" err="1">
                <a:solidFill>
                  <a:schemeClr val="tx1"/>
                </a:solidFill>
              </a:rPr>
              <a:t>belief</a:t>
            </a:r>
            <a:r>
              <a:rPr lang="fr-FR" dirty="0">
                <a:solidFill>
                  <a:schemeClr val="tx1"/>
                </a:solidFill>
              </a:rPr>
              <a:t> dispersion </a:t>
            </a:r>
            <a:r>
              <a:rPr lang="fr-FR" dirty="0" err="1">
                <a:solidFill>
                  <a:schemeClr val="tx1"/>
                </a:solidFill>
              </a:rPr>
              <a:t>around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norm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EC4FC3-74CD-6F2B-0BBD-F62F3882383F}"/>
              </a:ext>
            </a:extLst>
          </p:cNvPr>
          <p:cNvSpPr/>
          <p:nvPr/>
        </p:nvSpPr>
        <p:spPr>
          <a:xfrm>
            <a:off x="3065740" y="5512942"/>
            <a:ext cx="2096814" cy="319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564101-543D-9647-ED7E-89039A4C9CF2}"/>
              </a:ext>
            </a:extLst>
          </p:cNvPr>
          <p:cNvSpPr/>
          <p:nvPr/>
        </p:nvSpPr>
        <p:spPr>
          <a:xfrm>
            <a:off x="7716567" y="5567157"/>
            <a:ext cx="2096814" cy="319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A52339B-D951-343C-567D-F6EEF2872CCB}"/>
              </a:ext>
            </a:extLst>
          </p:cNvPr>
          <p:cNvSpPr txBox="1"/>
          <p:nvPr/>
        </p:nvSpPr>
        <p:spPr>
          <a:xfrm>
            <a:off x="1820263" y="5452939"/>
            <a:ext cx="3205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Ambition of </a:t>
            </a:r>
            <a:r>
              <a:rPr lang="fr-FR" dirty="0" err="1"/>
              <a:t>policy</a:t>
            </a:r>
            <a:r>
              <a:rPr lang="fr-FR" dirty="0"/>
              <a:t> </a:t>
            </a:r>
            <a:r>
              <a:rPr lang="fr-FR" dirty="0" err="1"/>
              <a:t>norm</a:t>
            </a:r>
            <a:r>
              <a:rPr lang="fr-FR" dirty="0"/>
              <a:t> (</a:t>
            </a:r>
            <a:r>
              <a:rPr lang="fr-FR" dirty="0" err="1"/>
              <a:t>Penetration</a:t>
            </a:r>
            <a:r>
              <a:rPr lang="fr-FR" dirty="0"/>
              <a:t> of </a:t>
            </a:r>
            <a:r>
              <a:rPr lang="fr-FR" dirty="0" err="1"/>
              <a:t>low-carbon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B58D427-C0EC-26A4-5624-D5D8E7004932}"/>
              </a:ext>
            </a:extLst>
          </p:cNvPr>
          <p:cNvSpPr txBox="1"/>
          <p:nvPr/>
        </p:nvSpPr>
        <p:spPr>
          <a:xfrm>
            <a:off x="7884303" y="5382491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Agent </a:t>
            </a:r>
            <a:r>
              <a:rPr lang="fr-FR" dirty="0" err="1"/>
              <a:t>Fickleness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234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C4795EE-D004-2CC2-722D-8000A3F08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03525"/>
            <a:ext cx="5747493" cy="285877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928A07A-AC06-4424-EA35-CC98EC14C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20686"/>
            <a:ext cx="5607537" cy="27891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CC3EBB-8646-885F-5FB9-31AE3992D5CD}"/>
              </a:ext>
            </a:extLst>
          </p:cNvPr>
          <p:cNvSpPr/>
          <p:nvPr/>
        </p:nvSpPr>
        <p:spPr>
          <a:xfrm>
            <a:off x="123631" y="2177193"/>
            <a:ext cx="5607538" cy="319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Low </a:t>
            </a:r>
            <a:r>
              <a:rPr lang="fr-FR" dirty="0" err="1">
                <a:solidFill>
                  <a:schemeClr val="tx1"/>
                </a:solidFill>
              </a:rPr>
              <a:t>belief</a:t>
            </a:r>
            <a:r>
              <a:rPr lang="fr-FR" dirty="0">
                <a:solidFill>
                  <a:schemeClr val="tx1"/>
                </a:solidFill>
              </a:rPr>
              <a:t> dispersion </a:t>
            </a:r>
            <a:r>
              <a:rPr lang="fr-FR" dirty="0" err="1">
                <a:solidFill>
                  <a:schemeClr val="tx1"/>
                </a:solidFill>
              </a:rPr>
              <a:t>around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norms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6F7377-B741-1450-5BB0-CAB252C6B3B0}"/>
              </a:ext>
            </a:extLst>
          </p:cNvPr>
          <p:cNvSpPr/>
          <p:nvPr/>
        </p:nvSpPr>
        <p:spPr>
          <a:xfrm>
            <a:off x="5607537" y="2146916"/>
            <a:ext cx="5943332" cy="319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High </a:t>
            </a:r>
            <a:r>
              <a:rPr lang="fr-FR" dirty="0" err="1">
                <a:solidFill>
                  <a:schemeClr val="tx1"/>
                </a:solidFill>
              </a:rPr>
              <a:t>belief</a:t>
            </a:r>
            <a:r>
              <a:rPr lang="fr-FR" dirty="0">
                <a:solidFill>
                  <a:schemeClr val="tx1"/>
                </a:solidFill>
              </a:rPr>
              <a:t> dispersion </a:t>
            </a:r>
            <a:r>
              <a:rPr lang="fr-FR" dirty="0" err="1">
                <a:solidFill>
                  <a:schemeClr val="tx1"/>
                </a:solidFill>
              </a:rPr>
              <a:t>around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norms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54D90B-5F38-295B-923E-8EEBD5BD7A57}"/>
              </a:ext>
            </a:extLst>
          </p:cNvPr>
          <p:cNvSpPr/>
          <p:nvPr/>
        </p:nvSpPr>
        <p:spPr>
          <a:xfrm>
            <a:off x="3065740" y="5512942"/>
            <a:ext cx="2096814" cy="319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BA0A54-6271-BFA8-C94D-694D279D0857}"/>
              </a:ext>
            </a:extLst>
          </p:cNvPr>
          <p:cNvSpPr/>
          <p:nvPr/>
        </p:nvSpPr>
        <p:spPr>
          <a:xfrm>
            <a:off x="1229710" y="4750676"/>
            <a:ext cx="693683" cy="558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4EDD54-3BEA-93A2-E6FB-D443103A72E5}"/>
              </a:ext>
            </a:extLst>
          </p:cNvPr>
          <p:cNvSpPr/>
          <p:nvPr/>
        </p:nvSpPr>
        <p:spPr>
          <a:xfrm>
            <a:off x="3494823" y="4809973"/>
            <a:ext cx="693683" cy="558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4380BF-ED80-153F-4D77-8180E26E7C28}"/>
              </a:ext>
            </a:extLst>
          </p:cNvPr>
          <p:cNvSpPr/>
          <p:nvPr/>
        </p:nvSpPr>
        <p:spPr>
          <a:xfrm>
            <a:off x="7432428" y="4839418"/>
            <a:ext cx="693683" cy="558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35156E-7F94-8F1E-09D0-09C0EC3EE24C}"/>
              </a:ext>
            </a:extLst>
          </p:cNvPr>
          <p:cNvSpPr/>
          <p:nvPr/>
        </p:nvSpPr>
        <p:spPr>
          <a:xfrm>
            <a:off x="9701720" y="4782809"/>
            <a:ext cx="693683" cy="558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FC2ECB8-07E1-5D70-5B8D-49E475BF81E4}"/>
              </a:ext>
            </a:extLst>
          </p:cNvPr>
          <p:cNvSpPr txBox="1"/>
          <p:nvPr/>
        </p:nvSpPr>
        <p:spPr>
          <a:xfrm>
            <a:off x="552535" y="4745087"/>
            <a:ext cx="16953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Ambition of </a:t>
            </a:r>
            <a:r>
              <a:rPr lang="fr-FR" sz="1100" dirty="0" err="1"/>
              <a:t>policy</a:t>
            </a:r>
            <a:r>
              <a:rPr lang="fr-FR" sz="1100" dirty="0"/>
              <a:t> </a:t>
            </a:r>
            <a:r>
              <a:rPr lang="fr-FR" sz="1100" dirty="0" err="1"/>
              <a:t>norm</a:t>
            </a:r>
            <a:r>
              <a:rPr lang="fr-FR" sz="1100" dirty="0"/>
              <a:t> (</a:t>
            </a:r>
            <a:r>
              <a:rPr lang="fr-FR" sz="1100" dirty="0" err="1"/>
              <a:t>Penetration</a:t>
            </a:r>
            <a:r>
              <a:rPr lang="fr-FR" sz="1100" dirty="0"/>
              <a:t> of </a:t>
            </a:r>
            <a:r>
              <a:rPr lang="fr-FR" sz="1100" dirty="0" err="1"/>
              <a:t>low-carbon</a:t>
            </a:r>
            <a:r>
              <a:rPr lang="fr-FR" sz="1100" dirty="0"/>
              <a:t> </a:t>
            </a:r>
            <a:r>
              <a:rPr lang="fr-FR" sz="1100" dirty="0" err="1"/>
              <a:t>energy</a:t>
            </a:r>
            <a:r>
              <a:rPr lang="fr-FR" sz="1100" dirty="0"/>
              <a:t>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A530F00-8436-94E5-D23C-AF1B65AE590A}"/>
              </a:ext>
            </a:extLst>
          </p:cNvPr>
          <p:cNvSpPr txBox="1"/>
          <p:nvPr/>
        </p:nvSpPr>
        <p:spPr>
          <a:xfrm>
            <a:off x="3647089" y="4689427"/>
            <a:ext cx="16953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Agents’ </a:t>
            </a:r>
            <a:r>
              <a:rPr lang="fr-FR" sz="1100" dirty="0" err="1"/>
              <a:t>fickleness</a:t>
            </a:r>
            <a:endParaRPr lang="fr-FR" sz="11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16BD082-7DA7-165E-63A8-137DDF6B021C}"/>
              </a:ext>
            </a:extLst>
          </p:cNvPr>
          <p:cNvSpPr txBox="1"/>
          <p:nvPr/>
        </p:nvSpPr>
        <p:spPr>
          <a:xfrm>
            <a:off x="10045934" y="4809973"/>
            <a:ext cx="16953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Agents’ </a:t>
            </a:r>
            <a:r>
              <a:rPr lang="fr-FR" sz="1100" dirty="0" err="1"/>
              <a:t>fickleness</a:t>
            </a:r>
            <a:endParaRPr lang="fr-FR" sz="11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315B4B2-D5AE-FC86-0124-D1341ADFDEC9}"/>
              </a:ext>
            </a:extLst>
          </p:cNvPr>
          <p:cNvSpPr txBox="1"/>
          <p:nvPr/>
        </p:nvSpPr>
        <p:spPr>
          <a:xfrm>
            <a:off x="6341529" y="4849221"/>
            <a:ext cx="16953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Ambition of </a:t>
            </a:r>
            <a:r>
              <a:rPr lang="fr-FR" sz="1100" dirty="0" err="1"/>
              <a:t>policy</a:t>
            </a:r>
            <a:r>
              <a:rPr lang="fr-FR" sz="1100" dirty="0"/>
              <a:t> </a:t>
            </a:r>
            <a:r>
              <a:rPr lang="fr-FR" sz="1100" dirty="0" err="1"/>
              <a:t>norm</a:t>
            </a:r>
            <a:r>
              <a:rPr lang="fr-FR" sz="1100" dirty="0"/>
              <a:t> (</a:t>
            </a:r>
            <a:r>
              <a:rPr lang="fr-FR" sz="1100" dirty="0" err="1"/>
              <a:t>Penetration</a:t>
            </a:r>
            <a:r>
              <a:rPr lang="fr-FR" sz="1100" dirty="0"/>
              <a:t> of </a:t>
            </a:r>
            <a:r>
              <a:rPr lang="fr-FR" sz="1100" dirty="0" err="1"/>
              <a:t>low-carbon</a:t>
            </a:r>
            <a:r>
              <a:rPr lang="fr-FR" sz="1100" dirty="0"/>
              <a:t> </a:t>
            </a:r>
            <a:r>
              <a:rPr lang="fr-FR" sz="1100" dirty="0" err="1"/>
              <a:t>energy</a:t>
            </a:r>
            <a:r>
              <a:rPr lang="fr-FR" sz="1100" dirty="0"/>
              <a:t>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0CBE214-31B3-A619-60CD-001FFE027E86}"/>
              </a:ext>
            </a:extLst>
          </p:cNvPr>
          <p:cNvSpPr txBox="1"/>
          <p:nvPr/>
        </p:nvSpPr>
        <p:spPr>
          <a:xfrm>
            <a:off x="337350" y="155282"/>
            <a:ext cx="11505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26646C"/>
                </a:solidFill>
                <a:latin typeface="Century Gothic" panose="020B0502020202020204" pitchFamily="34" charset="0"/>
              </a:rPr>
              <a:t>…very strongly!</a:t>
            </a:r>
            <a:endParaRPr lang="fr-FR" sz="4400" dirty="0">
              <a:solidFill>
                <a:srgbClr val="26646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46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F4A768F-3F31-4094-95B2-EDAA8D11A75A}"/>
              </a:ext>
            </a:extLst>
          </p:cNvPr>
          <p:cNvSpPr txBox="1"/>
          <p:nvPr/>
        </p:nvSpPr>
        <p:spPr>
          <a:xfrm>
            <a:off x="495669" y="249388"/>
            <a:ext cx="11505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26646C"/>
                </a:solidFill>
                <a:latin typeface="Century Gothic" panose="020B0502020202020204" pitchFamily="34" charset="0"/>
              </a:rPr>
              <a:t>A bit more </a:t>
            </a:r>
            <a:r>
              <a:rPr lang="fr-FR" sz="4400" dirty="0" err="1">
                <a:solidFill>
                  <a:srgbClr val="26646C"/>
                </a:solidFill>
                <a:latin typeface="Century Gothic" panose="020B0502020202020204" pitchFamily="34" charset="0"/>
              </a:rPr>
              <a:t>findings</a:t>
            </a:r>
            <a:endParaRPr lang="fr-FR" sz="4400" dirty="0">
              <a:solidFill>
                <a:srgbClr val="26646C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B83795A-616F-B271-EC99-7158B8F100E6}"/>
              </a:ext>
            </a:extLst>
          </p:cNvPr>
          <p:cNvSpPr txBox="1"/>
          <p:nvPr/>
        </p:nvSpPr>
        <p:spPr>
          <a:xfrm>
            <a:off x="635875" y="1282262"/>
            <a:ext cx="112250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A </a:t>
            </a:r>
            <a:r>
              <a:rPr lang="fr-FR" sz="2800" dirty="0" err="1"/>
              <a:t>carbon</a:t>
            </a:r>
            <a:r>
              <a:rPr lang="fr-FR" sz="2800" dirty="0"/>
              <a:t> </a:t>
            </a:r>
            <a:r>
              <a:rPr lang="fr-FR" sz="2800" dirty="0" err="1"/>
              <a:t>tax</a:t>
            </a:r>
            <a:r>
              <a:rPr lang="fr-FR" sz="2800" dirty="0"/>
              <a:t> can </a:t>
            </a:r>
            <a:r>
              <a:rPr lang="fr-FR" sz="2800" dirty="0" err="1"/>
              <a:t>save</a:t>
            </a:r>
            <a:r>
              <a:rPr lang="fr-FR" sz="2800" dirty="0"/>
              <a:t> the </a:t>
            </a:r>
            <a:r>
              <a:rPr lang="fr-FR" sz="2800" dirty="0" err="1"/>
              <a:t>day</a:t>
            </a:r>
            <a:r>
              <a:rPr lang="fr-FR" sz="2800" dirty="0"/>
              <a:t> if and </a:t>
            </a:r>
            <a:r>
              <a:rPr lang="fr-FR" sz="2800" dirty="0" err="1"/>
              <a:t>only</a:t>
            </a:r>
            <a:r>
              <a:rPr lang="fr-FR" sz="2800" dirty="0"/>
              <a:t> if </a:t>
            </a:r>
            <a:r>
              <a:rPr lang="fr-FR" sz="2800" dirty="0" err="1"/>
              <a:t>it</a:t>
            </a:r>
            <a:r>
              <a:rPr lang="fr-FR" sz="2800" dirty="0"/>
              <a:t>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dirty="0" err="1"/>
              <a:t>credible</a:t>
            </a:r>
            <a:r>
              <a:rPr lang="fr-FR" sz="2800" dirty="0"/>
              <a:t> and not </a:t>
            </a:r>
            <a:r>
              <a:rPr lang="fr-FR" sz="2800" dirty="0" err="1"/>
              <a:t>subjected</a:t>
            </a:r>
            <a:r>
              <a:rPr lang="fr-FR" sz="2800" dirty="0"/>
              <a:t> to </a:t>
            </a:r>
            <a:r>
              <a:rPr lang="fr-FR" sz="2800" dirty="0" err="1"/>
              <a:t>belief</a:t>
            </a:r>
            <a:r>
              <a:rPr lang="fr-FR" sz="2800" dirty="0"/>
              <a:t> </a:t>
            </a:r>
            <a:r>
              <a:rPr lang="fr-FR" sz="2800" dirty="0" err="1"/>
              <a:t>heterogeneity</a:t>
            </a:r>
            <a:endParaRPr lang="fr-FR" sz="2800" dirty="0"/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err="1"/>
              <a:t>Shock</a:t>
            </a:r>
            <a:r>
              <a:rPr lang="fr-FR" sz="2800" dirty="0"/>
              <a:t> to </a:t>
            </a:r>
            <a:r>
              <a:rPr lang="fr-FR" sz="2800" dirty="0" err="1"/>
              <a:t>belief</a:t>
            </a:r>
            <a:r>
              <a:rPr lang="fr-FR" sz="2800" dirty="0"/>
              <a:t> </a:t>
            </a:r>
            <a:r>
              <a:rPr lang="fr-FR" sz="2800" dirty="0" err="1"/>
              <a:t>heterogeneity</a:t>
            </a:r>
            <a:r>
              <a:rPr lang="fr-FR" sz="2800" dirty="0"/>
              <a:t> can </a:t>
            </a:r>
            <a:r>
              <a:rPr lang="fr-FR" sz="2800" dirty="0" err="1"/>
              <a:t>significantly</a:t>
            </a:r>
            <a:r>
              <a:rPr lang="fr-FR" sz="2800" dirty="0"/>
              <a:t> affect transition </a:t>
            </a:r>
            <a:r>
              <a:rPr lang="fr-FR" sz="2800" dirty="0" err="1"/>
              <a:t>pathways</a:t>
            </a:r>
            <a:r>
              <a:rPr lang="fr-FR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5535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BFFC37FF-9A26-4CF4-A9C1-799BD4CEA828}"/>
              </a:ext>
            </a:extLst>
          </p:cNvPr>
          <p:cNvSpPr txBox="1"/>
          <p:nvPr/>
        </p:nvSpPr>
        <p:spPr>
          <a:xfrm>
            <a:off x="343269" y="3025709"/>
            <a:ext cx="1150546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dirty="0">
                <a:solidFill>
                  <a:srgbClr val="26646C"/>
                </a:solidFill>
                <a:latin typeface="Century Gothic" panose="020B0502020202020204" pitchFamily="34" charset="0"/>
              </a:rPr>
              <a:t>Thank you for attention!</a:t>
            </a:r>
          </a:p>
          <a:p>
            <a:pPr algn="ctr"/>
            <a:r>
              <a:rPr lang="en-GB" dirty="0">
                <a:solidFill>
                  <a:srgbClr val="26646C"/>
                </a:solidFill>
                <a:latin typeface="Century Gothic" panose="020B0502020202020204" pitchFamily="34" charset="0"/>
              </a:rPr>
              <a:t>louis.daumas@enpc.fr</a:t>
            </a:r>
            <a:endParaRPr lang="fr-FR" sz="1600" dirty="0">
              <a:solidFill>
                <a:srgbClr val="26646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2612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8038</TotalTime>
  <Words>273</Words>
  <Application>Microsoft Office PowerPoint</Application>
  <PresentationFormat>Widescreen</PresentationFormat>
  <Paragraphs>55</Paragraphs>
  <Slides>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Thème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Arancha Sánchez Bodelón</dc:creator>
  <cp:lastModifiedBy>Claudia Forzan</cp:lastModifiedBy>
  <cp:revision>490</cp:revision>
  <dcterms:created xsi:type="dcterms:W3CDTF">2018-03-08T11:03:37Z</dcterms:created>
  <dcterms:modified xsi:type="dcterms:W3CDTF">2022-07-25T13:01:49Z</dcterms:modified>
</cp:coreProperties>
</file>