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E78"/>
    <a:srgbClr val="FFD721"/>
    <a:srgbClr val="FFDC47"/>
    <a:srgbClr val="2597D3"/>
    <a:srgbClr val="FFEDA3"/>
    <a:srgbClr val="FFED9F"/>
    <a:srgbClr val="F8D73D"/>
    <a:srgbClr val="C5D1A8"/>
    <a:srgbClr val="C9E4F8"/>
    <a:srgbClr val="1F4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4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74400" cy="37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887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2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73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31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11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14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41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54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7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168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7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A4203-5261-4391-BBB0-24A4BCB783C5}" type="datetimeFigureOut">
              <a:rPr lang="it-IT" smtClean="0"/>
              <a:t>24/09/2021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DAE31-6D05-4943-B64E-93825FF1A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7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Picture 301">
            <a:extLst>
              <a:ext uri="{FF2B5EF4-FFF2-40B4-BE49-F238E27FC236}">
                <a16:creationId xmlns:a16="http://schemas.microsoft.com/office/drawing/2014/main" id="{C11F8453-17D6-45A2-BA11-A630A890C92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37" t="14410" b="24435"/>
          <a:stretch/>
        </p:blipFill>
        <p:spPr>
          <a:xfrm>
            <a:off x="0" y="1479507"/>
            <a:ext cx="16948795" cy="28760781"/>
          </a:xfrm>
          <a:prstGeom prst="rect">
            <a:avLst/>
          </a:prstGeom>
        </p:spPr>
      </p:pic>
      <p:sp>
        <p:nvSpPr>
          <p:cNvPr id="26" name="Rettangolo 25"/>
          <p:cNvSpPr/>
          <p:nvPr/>
        </p:nvSpPr>
        <p:spPr>
          <a:xfrm>
            <a:off x="1233961" y="1501474"/>
            <a:ext cx="19226765" cy="28024851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4265"/>
          </a:p>
        </p:txBody>
      </p:sp>
      <p:sp>
        <p:nvSpPr>
          <p:cNvPr id="291" name="Rettangolo 49">
            <a:extLst>
              <a:ext uri="{FF2B5EF4-FFF2-40B4-BE49-F238E27FC236}">
                <a16:creationId xmlns:a16="http://schemas.microsoft.com/office/drawing/2014/main" id="{E0F5B57D-FB98-4695-860E-57809591BE18}"/>
              </a:ext>
            </a:extLst>
          </p:cNvPr>
          <p:cNvSpPr/>
          <p:nvPr/>
        </p:nvSpPr>
        <p:spPr>
          <a:xfrm>
            <a:off x="8230110" y="2533826"/>
            <a:ext cx="13464577" cy="7248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500" b="1" dirty="0">
                <a:solidFill>
                  <a:srgbClr val="165E78"/>
                </a:solidFill>
                <a:latin typeface="Quicksand" pitchFamily="2" charset="0"/>
              </a:rPr>
              <a:t>SEAFLOWER</a:t>
            </a:r>
          </a:p>
          <a:p>
            <a:r>
              <a:rPr lang="en-US" sz="5000" dirty="0">
                <a:solidFill>
                  <a:srgbClr val="165E78"/>
                </a:solidFill>
                <a:latin typeface="Quicksand" pitchFamily="2" charset="0"/>
              </a:rPr>
              <a:t>Strategies to Exploit Anchors for </a:t>
            </a:r>
          </a:p>
          <a:p>
            <a:r>
              <a:rPr lang="en-US" sz="5000" dirty="0">
                <a:solidFill>
                  <a:srgbClr val="165E78"/>
                </a:solidFill>
                <a:latin typeface="Quicksand" pitchFamily="2" charset="0"/>
              </a:rPr>
              <a:t>Floating Offshore Wind Energy Reaping</a:t>
            </a:r>
          </a:p>
          <a:p>
            <a:endParaRPr lang="en-US" sz="5000" dirty="0">
              <a:solidFill>
                <a:srgbClr val="165E78"/>
              </a:solidFill>
              <a:latin typeface="Quicksand" pitchFamily="2" charset="0"/>
            </a:endParaRPr>
          </a:p>
          <a:p>
            <a:r>
              <a:rPr lang="it-IT" sz="11000" b="1" dirty="0" smtClean="0">
                <a:solidFill>
                  <a:srgbClr val="165E78"/>
                </a:solidFill>
              </a:rPr>
              <a:t>MSCA-IF-GF</a:t>
            </a:r>
            <a:endParaRPr lang="it-IT" sz="11000" b="1" dirty="0">
              <a:solidFill>
                <a:srgbClr val="165E78"/>
              </a:solidFill>
            </a:endParaRPr>
          </a:p>
          <a:p>
            <a:endParaRPr lang="it-IT" sz="5000" dirty="0">
              <a:solidFill>
                <a:srgbClr val="165E78"/>
              </a:solidFill>
              <a:latin typeface="Quicksand" pitchFamily="2" charset="0"/>
            </a:endParaRPr>
          </a:p>
        </p:txBody>
      </p:sp>
      <p:pic>
        <p:nvPicPr>
          <p:cNvPr id="293" name="Picture 4" descr="University of Western Australia Logo (UWA) Download Vector">
            <a:extLst>
              <a:ext uri="{FF2B5EF4-FFF2-40B4-BE49-F238E27FC236}">
                <a16:creationId xmlns:a16="http://schemas.microsoft.com/office/drawing/2014/main" id="{61F44C4A-0AEC-4B16-A548-BB1BD54D3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1541" y="18606330"/>
            <a:ext cx="4384338" cy="144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" name="Picture 6" descr="INRAE Vector Logo - (.SVG + .PNG) - VectorLogoSeek.Com">
            <a:extLst>
              <a:ext uri="{FF2B5EF4-FFF2-40B4-BE49-F238E27FC236}">
                <a16:creationId xmlns:a16="http://schemas.microsoft.com/office/drawing/2014/main" id="{9F3AC1A3-FC2D-4BCD-ACEF-73FEC16EB5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9" b="22445"/>
          <a:stretch/>
        </p:blipFill>
        <p:spPr bwMode="auto">
          <a:xfrm>
            <a:off x="15511541" y="21948141"/>
            <a:ext cx="4384338" cy="138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Immagine 1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8" r="22542"/>
          <a:stretch/>
        </p:blipFill>
        <p:spPr bwMode="auto">
          <a:xfrm>
            <a:off x="17252680" y="25652744"/>
            <a:ext cx="2520722" cy="17247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5" name="Rettangolo 64"/>
          <p:cNvSpPr/>
          <p:nvPr/>
        </p:nvSpPr>
        <p:spPr>
          <a:xfrm>
            <a:off x="12154824" y="25729244"/>
            <a:ext cx="4997141" cy="138961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>
            <a:spAutoFit/>
          </a:bodyPr>
          <a:lstStyle/>
          <a:p>
            <a:r>
              <a:rPr lang="en-US" sz="281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Funded under </a:t>
            </a:r>
            <a:r>
              <a:rPr lang="en-US" sz="281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H2020-EU.1.3.2</a:t>
            </a:r>
          </a:p>
          <a:p>
            <a:r>
              <a:rPr lang="en-US" sz="281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Funding Scheme   </a:t>
            </a:r>
            <a:r>
              <a:rPr lang="it-IT" sz="281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MSCA-IF-GF</a:t>
            </a:r>
          </a:p>
          <a:p>
            <a:r>
              <a:rPr lang="en-US" sz="281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Grant agreement ID:   </a:t>
            </a:r>
            <a:r>
              <a:rPr lang="en-US" sz="281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891826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E8C73D-FBE5-4BD4-87A7-95115DA282D5}"/>
              </a:ext>
            </a:extLst>
          </p:cNvPr>
          <p:cNvSpPr/>
          <p:nvPr/>
        </p:nvSpPr>
        <p:spPr>
          <a:xfrm>
            <a:off x="12451424" y="28354608"/>
            <a:ext cx="7435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4000" dirty="0">
                <a:solidFill>
                  <a:srgbClr val="165E78"/>
                </a:solidFill>
                <a:latin typeface="Quicksand" pitchFamily="2" charset="0"/>
              </a:rPr>
              <a:t>https://site.unibo.it/seaflower/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854" y="12479350"/>
            <a:ext cx="5153025" cy="407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4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2956</TotalTime>
  <Words>27</Words>
  <Application>Microsoft Office PowerPoint</Application>
  <PresentationFormat>Personalizzato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Quicksand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</dc:creator>
  <cp:lastModifiedBy>Alessio Mentani</cp:lastModifiedBy>
  <cp:revision>88</cp:revision>
  <dcterms:created xsi:type="dcterms:W3CDTF">2021-06-01T07:09:50Z</dcterms:created>
  <dcterms:modified xsi:type="dcterms:W3CDTF">2021-09-24T10:59:55Z</dcterms:modified>
</cp:coreProperties>
</file>