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79" r:id="rId3"/>
  </p:sldMasterIdLst>
  <p:sldIdLst>
    <p:sldId id="258" r:id="rId4"/>
    <p:sldId id="257" r:id="rId5"/>
    <p:sldId id="260" r:id="rId6"/>
    <p:sldId id="261" r:id="rId7"/>
    <p:sldId id="263"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o siscaro" initials="fs" lastIdx="1" clrIdx="0">
    <p:extLst>
      <p:ext uri="{19B8F6BF-5375-455C-9EA6-DF929625EA0E}">
        <p15:presenceInfo xmlns:p15="http://schemas.microsoft.com/office/powerpoint/2012/main" userId="45101ada08be8f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4F183-C6D0-4E8B-8EF2-24894654A99F}"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it-IT"/>
        </a:p>
      </dgm:t>
    </dgm:pt>
    <dgm:pt modelId="{D553363D-F3ED-46C2-9865-DB29BA0872DE}">
      <dgm:prSet phldrT="[Testo]"/>
      <dgm:spPr/>
      <dgm:t>
        <a:bodyPr/>
        <a:lstStyle/>
        <a:p>
          <a:r>
            <a:rPr lang="it-IT" b="1" dirty="0" smtClean="0">
              <a:effectLst>
                <a:outerShdw blurRad="38100" dist="38100" dir="2700000" algn="tl">
                  <a:srgbClr val="000000">
                    <a:alpha val="43137"/>
                  </a:srgbClr>
                </a:outerShdw>
              </a:effectLst>
            </a:rPr>
            <a:t>A NEW TRADE STRATEGY</a:t>
          </a:r>
          <a:endParaRPr lang="it-IT" b="1" dirty="0">
            <a:effectLst>
              <a:outerShdw blurRad="38100" dist="38100" dir="2700000" algn="tl">
                <a:srgbClr val="000000">
                  <a:alpha val="43137"/>
                </a:srgbClr>
              </a:outerShdw>
            </a:effectLst>
          </a:endParaRPr>
        </a:p>
      </dgm:t>
    </dgm:pt>
    <dgm:pt modelId="{FFBC45FE-BF09-4C8D-BF32-F21AE46F8400}" type="parTrans" cxnId="{728EB881-A36C-4D87-88E9-B2FA084DC851}">
      <dgm:prSet/>
      <dgm:spPr/>
      <dgm:t>
        <a:bodyPr/>
        <a:lstStyle/>
        <a:p>
          <a:endParaRPr lang="it-IT" b="1">
            <a:effectLst>
              <a:outerShdw blurRad="38100" dist="38100" dir="2700000" algn="tl">
                <a:srgbClr val="000000">
                  <a:alpha val="43137"/>
                </a:srgbClr>
              </a:outerShdw>
            </a:effectLst>
          </a:endParaRPr>
        </a:p>
      </dgm:t>
    </dgm:pt>
    <dgm:pt modelId="{D96A5B64-ED8D-4D6F-8A7B-10E5ED8EDC89}" type="sibTrans" cxnId="{728EB881-A36C-4D87-88E9-B2FA084DC851}">
      <dgm:prSet/>
      <dgm:spPr/>
      <dgm:t>
        <a:bodyPr/>
        <a:lstStyle/>
        <a:p>
          <a:endParaRPr lang="it-IT" b="1">
            <a:effectLst>
              <a:outerShdw blurRad="38100" dist="38100" dir="2700000" algn="tl">
                <a:srgbClr val="000000">
                  <a:alpha val="43137"/>
                </a:srgbClr>
              </a:outerShdw>
            </a:effectLst>
          </a:endParaRPr>
        </a:p>
      </dgm:t>
    </dgm:pt>
    <dgm:pt modelId="{618B8FAD-C362-46BD-8DAE-74F63EAE925A}">
      <dgm:prSet phldrT="[Testo]"/>
      <dgm:spPr/>
      <dgm:t>
        <a:bodyPr/>
        <a:lstStyle/>
        <a:p>
          <a:r>
            <a:rPr lang="en-US" b="1" i="0" dirty="0" smtClean="0">
              <a:effectLst>
                <a:outerShdw blurRad="38100" dist="38100" dir="2700000" algn="tl">
                  <a:srgbClr val="000000">
                    <a:alpha val="43137"/>
                  </a:srgbClr>
                </a:outerShdw>
              </a:effectLst>
            </a:rPr>
            <a:t>incorporating sustainability clauses into Free Trade Agreements</a:t>
          </a:r>
          <a:endParaRPr lang="it-IT" b="1" dirty="0">
            <a:effectLst>
              <a:outerShdw blurRad="38100" dist="38100" dir="2700000" algn="tl">
                <a:srgbClr val="000000">
                  <a:alpha val="43137"/>
                </a:srgbClr>
              </a:outerShdw>
            </a:effectLst>
          </a:endParaRPr>
        </a:p>
      </dgm:t>
    </dgm:pt>
    <dgm:pt modelId="{0C45046E-6F20-49A1-AB39-0645CA4DD907}" type="parTrans" cxnId="{037B23A6-20E4-4695-A4D1-B9ADF3569D39}">
      <dgm:prSet/>
      <dgm:spPr/>
      <dgm:t>
        <a:bodyPr/>
        <a:lstStyle/>
        <a:p>
          <a:endParaRPr lang="it-IT" b="1">
            <a:effectLst>
              <a:outerShdw blurRad="38100" dist="38100" dir="2700000" algn="tl">
                <a:srgbClr val="000000">
                  <a:alpha val="43137"/>
                </a:srgbClr>
              </a:outerShdw>
            </a:effectLst>
          </a:endParaRPr>
        </a:p>
      </dgm:t>
    </dgm:pt>
    <dgm:pt modelId="{552DE44E-42A6-44A4-A4C7-0D107D3492DE}" type="sibTrans" cxnId="{037B23A6-20E4-4695-A4D1-B9ADF3569D39}">
      <dgm:prSet/>
      <dgm:spPr/>
      <dgm:t>
        <a:bodyPr/>
        <a:lstStyle/>
        <a:p>
          <a:endParaRPr lang="it-IT" b="1">
            <a:effectLst>
              <a:outerShdw blurRad="38100" dist="38100" dir="2700000" algn="tl">
                <a:srgbClr val="000000">
                  <a:alpha val="43137"/>
                </a:srgbClr>
              </a:outerShdw>
            </a:effectLst>
          </a:endParaRPr>
        </a:p>
      </dgm:t>
    </dgm:pt>
    <dgm:pt modelId="{4DFCBD28-A276-4A19-A8A5-27A20F7A17A1}">
      <dgm:prSet phldrT="[Testo]"/>
      <dgm:spPr/>
      <dgm:t>
        <a:bodyPr/>
        <a:lstStyle/>
        <a:p>
          <a:r>
            <a:rPr lang="it-IT" b="1" dirty="0" err="1" smtClean="0">
              <a:effectLst>
                <a:outerShdw blurRad="38100" dist="38100" dir="2700000" algn="tl">
                  <a:srgbClr val="000000">
                    <a:alpha val="43137"/>
                  </a:srgbClr>
                </a:outerShdw>
              </a:effectLst>
            </a:rPr>
            <a:t>sustainability-oriented</a:t>
          </a:r>
          <a:r>
            <a:rPr lang="it-IT" b="1" dirty="0" smtClean="0">
              <a:effectLst>
                <a:outerShdw blurRad="38100" dist="38100" dir="2700000" algn="tl">
                  <a:srgbClr val="000000">
                    <a:alpha val="43137"/>
                  </a:srgbClr>
                </a:outerShdw>
              </a:effectLst>
            </a:rPr>
            <a:t> use of the </a:t>
          </a:r>
          <a:r>
            <a:rPr lang="it-IT" b="1" i="0" dirty="0" err="1" smtClean="0">
              <a:effectLst>
                <a:outerShdw blurRad="38100" dist="38100" dir="2700000" algn="tl">
                  <a:srgbClr val="000000">
                    <a:alpha val="43137"/>
                  </a:srgbClr>
                </a:outerShdw>
              </a:effectLst>
            </a:rPr>
            <a:t>Generalised</a:t>
          </a:r>
          <a:r>
            <a:rPr lang="it-IT" b="1" i="0" dirty="0" smtClean="0">
              <a:effectLst>
                <a:outerShdw blurRad="38100" dist="38100" dir="2700000" algn="tl">
                  <a:srgbClr val="000000">
                    <a:alpha val="43137"/>
                  </a:srgbClr>
                </a:outerShdw>
              </a:effectLst>
            </a:rPr>
            <a:t> </a:t>
          </a:r>
          <a:r>
            <a:rPr lang="it-IT" b="1" i="0" dirty="0" err="1" smtClean="0">
              <a:effectLst>
                <a:outerShdw blurRad="38100" dist="38100" dir="2700000" algn="tl">
                  <a:srgbClr val="000000">
                    <a:alpha val="43137"/>
                  </a:srgbClr>
                </a:outerShdw>
              </a:effectLst>
            </a:rPr>
            <a:t>Scheme</a:t>
          </a:r>
          <a:r>
            <a:rPr lang="it-IT" b="1" i="0" dirty="0" smtClean="0">
              <a:effectLst>
                <a:outerShdw blurRad="38100" dist="38100" dir="2700000" algn="tl">
                  <a:srgbClr val="000000">
                    <a:alpha val="43137"/>
                  </a:srgbClr>
                </a:outerShdw>
              </a:effectLst>
            </a:rPr>
            <a:t> of Preferences </a:t>
          </a:r>
          <a:r>
            <a:rPr lang="it-IT" b="1" dirty="0" smtClean="0">
              <a:effectLst>
                <a:outerShdw blurRad="38100" dist="38100" dir="2700000" algn="tl">
                  <a:srgbClr val="000000">
                    <a:alpha val="43137"/>
                  </a:srgbClr>
                </a:outerShdw>
              </a:effectLst>
            </a:rPr>
            <a:t> </a:t>
          </a:r>
          <a:endParaRPr lang="it-IT" b="1" dirty="0">
            <a:effectLst>
              <a:outerShdw blurRad="38100" dist="38100" dir="2700000" algn="tl">
                <a:srgbClr val="000000">
                  <a:alpha val="43137"/>
                </a:srgbClr>
              </a:outerShdw>
            </a:effectLst>
          </a:endParaRPr>
        </a:p>
      </dgm:t>
    </dgm:pt>
    <dgm:pt modelId="{AB35B13F-0420-4288-9714-364CD00B3872}" type="parTrans" cxnId="{8FD5ED06-1831-44CD-BE03-9530DA561965}">
      <dgm:prSet/>
      <dgm:spPr/>
      <dgm:t>
        <a:bodyPr/>
        <a:lstStyle/>
        <a:p>
          <a:endParaRPr lang="it-IT" b="1">
            <a:effectLst>
              <a:outerShdw blurRad="38100" dist="38100" dir="2700000" algn="tl">
                <a:srgbClr val="000000">
                  <a:alpha val="43137"/>
                </a:srgbClr>
              </a:outerShdw>
            </a:effectLst>
          </a:endParaRPr>
        </a:p>
      </dgm:t>
    </dgm:pt>
    <dgm:pt modelId="{D40B6A80-9889-4AAA-9799-2C6640583449}" type="sibTrans" cxnId="{8FD5ED06-1831-44CD-BE03-9530DA561965}">
      <dgm:prSet/>
      <dgm:spPr/>
      <dgm:t>
        <a:bodyPr/>
        <a:lstStyle/>
        <a:p>
          <a:endParaRPr lang="it-IT" b="1">
            <a:effectLst>
              <a:outerShdw blurRad="38100" dist="38100" dir="2700000" algn="tl">
                <a:srgbClr val="000000">
                  <a:alpha val="43137"/>
                </a:srgbClr>
              </a:outerShdw>
            </a:effectLst>
          </a:endParaRPr>
        </a:p>
      </dgm:t>
    </dgm:pt>
    <dgm:pt modelId="{59C5FF53-D3D0-4F52-B09F-9A9B015010F7}">
      <dgm:prSet phldrT="[Testo]"/>
      <dgm:spPr/>
      <dgm:t>
        <a:bodyPr/>
        <a:lstStyle/>
        <a:p>
          <a:r>
            <a:rPr lang="it-IT" b="1" dirty="0" smtClean="0">
              <a:effectLst>
                <a:outerShdw blurRad="38100" dist="38100" dir="2700000" algn="tl">
                  <a:srgbClr val="000000">
                    <a:alpha val="43137"/>
                  </a:srgbClr>
                </a:outerShdw>
              </a:effectLst>
            </a:rPr>
            <a:t>SUPPORTING DEVELOPING COUNTRIES</a:t>
          </a:r>
          <a:endParaRPr lang="it-IT" b="1" dirty="0">
            <a:effectLst>
              <a:outerShdw blurRad="38100" dist="38100" dir="2700000" algn="tl">
                <a:srgbClr val="000000">
                  <a:alpha val="43137"/>
                </a:srgbClr>
              </a:outerShdw>
            </a:effectLst>
          </a:endParaRPr>
        </a:p>
      </dgm:t>
    </dgm:pt>
    <dgm:pt modelId="{5B6F2A54-24A2-4F32-84FA-68CBC7BA8D39}" type="parTrans" cxnId="{10FDE8F2-B9DC-48FB-8F99-A2EABF5CDC0B}">
      <dgm:prSet/>
      <dgm:spPr/>
      <dgm:t>
        <a:bodyPr/>
        <a:lstStyle/>
        <a:p>
          <a:endParaRPr lang="it-IT" b="1">
            <a:effectLst>
              <a:outerShdw blurRad="38100" dist="38100" dir="2700000" algn="tl">
                <a:srgbClr val="000000">
                  <a:alpha val="43137"/>
                </a:srgbClr>
              </a:outerShdw>
            </a:effectLst>
          </a:endParaRPr>
        </a:p>
      </dgm:t>
    </dgm:pt>
    <dgm:pt modelId="{14B2E107-1559-4768-ABE5-75728EB3CDB4}" type="sibTrans" cxnId="{10FDE8F2-B9DC-48FB-8F99-A2EABF5CDC0B}">
      <dgm:prSet/>
      <dgm:spPr/>
      <dgm:t>
        <a:bodyPr/>
        <a:lstStyle/>
        <a:p>
          <a:endParaRPr lang="it-IT" b="1">
            <a:effectLst>
              <a:outerShdw blurRad="38100" dist="38100" dir="2700000" algn="tl">
                <a:srgbClr val="000000">
                  <a:alpha val="43137"/>
                </a:srgbClr>
              </a:outerShdw>
            </a:effectLst>
          </a:endParaRPr>
        </a:p>
      </dgm:t>
    </dgm:pt>
    <dgm:pt modelId="{CEC17B0F-518D-4BE9-B84B-E1AD8BDA731B}">
      <dgm:prSet phldrT="[Testo]"/>
      <dgm:spPr/>
      <dgm:t>
        <a:bodyPr/>
        <a:lstStyle/>
        <a:p>
          <a:r>
            <a:rPr lang="it-IT" b="1" dirty="0" smtClean="0">
              <a:effectLst>
                <a:outerShdw blurRad="38100" dist="38100" dir="2700000" algn="tl">
                  <a:srgbClr val="000000">
                    <a:alpha val="43137"/>
                  </a:srgbClr>
                </a:outerShdw>
              </a:effectLst>
            </a:rPr>
            <a:t>the </a:t>
          </a:r>
          <a:r>
            <a:rPr lang="it-IT" b="1" i="0" dirty="0" smtClean="0">
              <a:effectLst>
                <a:outerShdw blurRad="38100" dist="38100" dir="2700000" algn="tl">
                  <a:srgbClr val="000000">
                    <a:alpha val="43137"/>
                  </a:srgbClr>
                </a:outerShdw>
              </a:effectLst>
            </a:rPr>
            <a:t>Global Gateway Strategy</a:t>
          </a:r>
          <a:endParaRPr lang="it-IT" b="1" dirty="0">
            <a:effectLst>
              <a:outerShdw blurRad="38100" dist="38100" dir="2700000" algn="tl">
                <a:srgbClr val="000000">
                  <a:alpha val="43137"/>
                </a:srgbClr>
              </a:outerShdw>
            </a:effectLst>
          </a:endParaRPr>
        </a:p>
      </dgm:t>
    </dgm:pt>
    <dgm:pt modelId="{CAF2AF0A-FE49-4F90-9135-42AAA91E990B}" type="parTrans" cxnId="{769B057F-1206-415E-9FE3-D167D0279B14}">
      <dgm:prSet/>
      <dgm:spPr/>
      <dgm:t>
        <a:bodyPr/>
        <a:lstStyle/>
        <a:p>
          <a:endParaRPr lang="it-IT" b="1">
            <a:effectLst>
              <a:outerShdw blurRad="38100" dist="38100" dir="2700000" algn="tl">
                <a:srgbClr val="000000">
                  <a:alpha val="43137"/>
                </a:srgbClr>
              </a:outerShdw>
            </a:effectLst>
          </a:endParaRPr>
        </a:p>
      </dgm:t>
    </dgm:pt>
    <dgm:pt modelId="{A57DBD5C-AC2C-46BA-B2EA-1ECAF655C514}" type="sibTrans" cxnId="{769B057F-1206-415E-9FE3-D167D0279B14}">
      <dgm:prSet/>
      <dgm:spPr/>
      <dgm:t>
        <a:bodyPr/>
        <a:lstStyle/>
        <a:p>
          <a:endParaRPr lang="it-IT" b="1">
            <a:effectLst>
              <a:outerShdw blurRad="38100" dist="38100" dir="2700000" algn="tl">
                <a:srgbClr val="000000">
                  <a:alpha val="43137"/>
                </a:srgbClr>
              </a:outerShdw>
            </a:effectLst>
          </a:endParaRPr>
        </a:p>
      </dgm:t>
    </dgm:pt>
    <dgm:pt modelId="{75646A02-8B15-433A-82FF-97284CE3CF9A}">
      <dgm:prSet phldrT="[Testo]"/>
      <dgm:spPr/>
      <dgm:t>
        <a:bodyPr/>
        <a:lstStyle/>
        <a:p>
          <a:r>
            <a:rPr lang="it-IT" b="1" dirty="0" smtClean="0">
              <a:effectLst>
                <a:outerShdw blurRad="38100" dist="38100" dir="2700000" algn="tl">
                  <a:srgbClr val="000000">
                    <a:alpha val="43137"/>
                  </a:srgbClr>
                </a:outerShdw>
              </a:effectLst>
            </a:rPr>
            <a:t>CLIMATE DIPLOMACY</a:t>
          </a:r>
          <a:endParaRPr lang="it-IT" b="1" dirty="0">
            <a:effectLst>
              <a:outerShdw blurRad="38100" dist="38100" dir="2700000" algn="tl">
                <a:srgbClr val="000000">
                  <a:alpha val="43137"/>
                </a:srgbClr>
              </a:outerShdw>
            </a:effectLst>
          </a:endParaRPr>
        </a:p>
      </dgm:t>
    </dgm:pt>
    <dgm:pt modelId="{2B9E4AC0-D725-4866-B25C-60BB3161D3CB}" type="parTrans" cxnId="{744FA4C8-F8B0-440C-A8DE-12F13A21693C}">
      <dgm:prSet/>
      <dgm:spPr/>
      <dgm:t>
        <a:bodyPr/>
        <a:lstStyle/>
        <a:p>
          <a:endParaRPr lang="it-IT" b="1">
            <a:effectLst>
              <a:outerShdw blurRad="38100" dist="38100" dir="2700000" algn="tl">
                <a:srgbClr val="000000">
                  <a:alpha val="43137"/>
                </a:srgbClr>
              </a:outerShdw>
            </a:effectLst>
          </a:endParaRPr>
        </a:p>
      </dgm:t>
    </dgm:pt>
    <dgm:pt modelId="{06111253-0DB9-43C8-99F8-BCB60DC90122}" type="sibTrans" cxnId="{744FA4C8-F8B0-440C-A8DE-12F13A21693C}">
      <dgm:prSet/>
      <dgm:spPr/>
      <dgm:t>
        <a:bodyPr/>
        <a:lstStyle/>
        <a:p>
          <a:endParaRPr lang="it-IT" b="1">
            <a:effectLst>
              <a:outerShdw blurRad="38100" dist="38100" dir="2700000" algn="tl">
                <a:srgbClr val="000000">
                  <a:alpha val="43137"/>
                </a:srgbClr>
              </a:outerShdw>
            </a:effectLst>
          </a:endParaRPr>
        </a:p>
      </dgm:t>
    </dgm:pt>
    <dgm:pt modelId="{A269E79C-B032-4BF5-8568-B9E5CCE16231}">
      <dgm:prSet phldrT="[Testo]"/>
      <dgm:spPr/>
      <dgm:t>
        <a:bodyPr/>
        <a:lstStyle/>
        <a:p>
          <a:r>
            <a:rPr lang="en-US" b="1" i="0" dirty="0" smtClean="0">
              <a:effectLst>
                <a:outerShdw blurRad="38100" dist="38100" dir="2700000" algn="tl">
                  <a:srgbClr val="000000">
                    <a:alpha val="43137"/>
                  </a:srgbClr>
                </a:outerShdw>
              </a:effectLst>
            </a:rPr>
            <a:t>elevating EU's Global Leadership in sustainability standards</a:t>
          </a:r>
          <a:endParaRPr lang="it-IT" b="1" dirty="0">
            <a:effectLst>
              <a:outerShdw blurRad="38100" dist="38100" dir="2700000" algn="tl">
                <a:srgbClr val="000000">
                  <a:alpha val="43137"/>
                </a:srgbClr>
              </a:outerShdw>
            </a:effectLst>
          </a:endParaRPr>
        </a:p>
      </dgm:t>
    </dgm:pt>
    <dgm:pt modelId="{E6FD5626-BBC9-419B-A591-3A0A0E42EBED}" type="parTrans" cxnId="{3CB5723D-B491-4B34-98FD-53C406303726}">
      <dgm:prSet/>
      <dgm:spPr/>
      <dgm:t>
        <a:bodyPr/>
        <a:lstStyle/>
        <a:p>
          <a:endParaRPr lang="it-IT" b="1">
            <a:effectLst>
              <a:outerShdw blurRad="38100" dist="38100" dir="2700000" algn="tl">
                <a:srgbClr val="000000">
                  <a:alpha val="43137"/>
                </a:srgbClr>
              </a:outerShdw>
            </a:effectLst>
          </a:endParaRPr>
        </a:p>
      </dgm:t>
    </dgm:pt>
    <dgm:pt modelId="{1730BB9B-1A26-4C9B-8CEA-FF7BD9C01300}" type="sibTrans" cxnId="{3CB5723D-B491-4B34-98FD-53C406303726}">
      <dgm:prSet/>
      <dgm:spPr/>
      <dgm:t>
        <a:bodyPr/>
        <a:lstStyle/>
        <a:p>
          <a:endParaRPr lang="it-IT" b="1">
            <a:effectLst>
              <a:outerShdw blurRad="38100" dist="38100" dir="2700000" algn="tl">
                <a:srgbClr val="000000">
                  <a:alpha val="43137"/>
                </a:srgbClr>
              </a:outerShdw>
            </a:effectLst>
          </a:endParaRPr>
        </a:p>
      </dgm:t>
    </dgm:pt>
    <dgm:pt modelId="{2C6D788B-16A5-4FE9-8AB9-BFA7E878DE87}">
      <dgm:prSet phldrT="[Testo]"/>
      <dgm:spPr/>
      <dgm:t>
        <a:bodyPr/>
        <a:lstStyle/>
        <a:p>
          <a:r>
            <a:rPr lang="it-IT" b="1" dirty="0" smtClean="0">
              <a:effectLst>
                <a:outerShdw blurRad="38100" dist="38100" dir="2700000" algn="tl">
                  <a:srgbClr val="000000">
                    <a:alpha val="43137"/>
                  </a:srgbClr>
                </a:outerShdw>
              </a:effectLst>
            </a:rPr>
            <a:t>a more assertive action in international fora (e.g. COP27)</a:t>
          </a:r>
          <a:endParaRPr lang="it-IT" b="1" dirty="0">
            <a:effectLst>
              <a:outerShdw blurRad="38100" dist="38100" dir="2700000" algn="tl">
                <a:srgbClr val="000000">
                  <a:alpha val="43137"/>
                </a:srgbClr>
              </a:outerShdw>
            </a:effectLst>
          </a:endParaRPr>
        </a:p>
      </dgm:t>
    </dgm:pt>
    <dgm:pt modelId="{EF64147B-B055-4E33-8480-824318772DA0}" type="parTrans" cxnId="{A8D987C1-A668-4E81-B4E8-34F54EB54C10}">
      <dgm:prSet/>
      <dgm:spPr/>
      <dgm:t>
        <a:bodyPr/>
        <a:lstStyle/>
        <a:p>
          <a:endParaRPr lang="it-IT" b="1">
            <a:effectLst>
              <a:outerShdw blurRad="38100" dist="38100" dir="2700000" algn="tl">
                <a:srgbClr val="000000">
                  <a:alpha val="43137"/>
                </a:srgbClr>
              </a:outerShdw>
            </a:effectLst>
          </a:endParaRPr>
        </a:p>
      </dgm:t>
    </dgm:pt>
    <dgm:pt modelId="{D5A515EC-7D8D-4DC7-BCD7-E2E27BF570A0}" type="sibTrans" cxnId="{A8D987C1-A668-4E81-B4E8-34F54EB54C10}">
      <dgm:prSet/>
      <dgm:spPr/>
      <dgm:t>
        <a:bodyPr/>
        <a:lstStyle/>
        <a:p>
          <a:endParaRPr lang="it-IT" b="1">
            <a:effectLst>
              <a:outerShdw blurRad="38100" dist="38100" dir="2700000" algn="tl">
                <a:srgbClr val="000000">
                  <a:alpha val="43137"/>
                </a:srgbClr>
              </a:outerShdw>
            </a:effectLst>
          </a:endParaRPr>
        </a:p>
      </dgm:t>
    </dgm:pt>
    <dgm:pt modelId="{411E940A-03BE-4589-ACEA-BA85FAAB7515}">
      <dgm:prSet/>
      <dgm:spPr/>
      <dgm:t>
        <a:bodyPr/>
        <a:lstStyle/>
        <a:p>
          <a:r>
            <a:rPr lang="en-US" b="1" i="0" smtClean="0">
              <a:effectLst>
                <a:outerShdw blurRad="38100" dist="38100" dir="2700000" algn="tl">
                  <a:srgbClr val="000000">
                    <a:alpha val="43137"/>
                  </a:srgbClr>
                </a:outerShdw>
              </a:effectLst>
            </a:rPr>
            <a:t>providing technical assistance and capacity-building to implement sustainable policies</a:t>
          </a:r>
          <a:endParaRPr lang="en-US" b="1">
            <a:effectLst>
              <a:outerShdw blurRad="38100" dist="38100" dir="2700000" algn="tl">
                <a:srgbClr val="000000">
                  <a:alpha val="43137"/>
                </a:srgbClr>
              </a:outerShdw>
            </a:effectLst>
          </a:endParaRPr>
        </a:p>
      </dgm:t>
    </dgm:pt>
    <dgm:pt modelId="{C4FEAF37-8CF5-4792-9592-DDC8AD5D04BB}" type="parTrans" cxnId="{9892AEA1-7D7B-4542-8BCC-1510658ED549}">
      <dgm:prSet/>
      <dgm:spPr/>
      <dgm:t>
        <a:bodyPr/>
        <a:lstStyle/>
        <a:p>
          <a:endParaRPr lang="it-IT" b="1">
            <a:effectLst>
              <a:outerShdw blurRad="38100" dist="38100" dir="2700000" algn="tl">
                <a:srgbClr val="000000">
                  <a:alpha val="43137"/>
                </a:srgbClr>
              </a:outerShdw>
            </a:effectLst>
          </a:endParaRPr>
        </a:p>
      </dgm:t>
    </dgm:pt>
    <dgm:pt modelId="{75251A79-580B-4002-9EFB-704007BA5E2D}" type="sibTrans" cxnId="{9892AEA1-7D7B-4542-8BCC-1510658ED549}">
      <dgm:prSet/>
      <dgm:spPr/>
      <dgm:t>
        <a:bodyPr/>
        <a:lstStyle/>
        <a:p>
          <a:endParaRPr lang="it-IT" b="1">
            <a:effectLst>
              <a:outerShdw blurRad="38100" dist="38100" dir="2700000" algn="tl">
                <a:srgbClr val="000000">
                  <a:alpha val="43137"/>
                </a:srgbClr>
              </a:outerShdw>
            </a:effectLst>
          </a:endParaRPr>
        </a:p>
      </dgm:t>
    </dgm:pt>
    <dgm:pt modelId="{0AC45427-41B2-4C15-9A1F-1B67B964BBE8}" type="pres">
      <dgm:prSet presAssocID="{B5C4F183-C6D0-4E8B-8EF2-24894654A99F}" presName="theList" presStyleCnt="0">
        <dgm:presLayoutVars>
          <dgm:dir/>
          <dgm:animLvl val="lvl"/>
          <dgm:resizeHandles val="exact"/>
        </dgm:presLayoutVars>
      </dgm:prSet>
      <dgm:spPr/>
      <dgm:t>
        <a:bodyPr/>
        <a:lstStyle/>
        <a:p>
          <a:endParaRPr lang="it-IT"/>
        </a:p>
      </dgm:t>
    </dgm:pt>
    <dgm:pt modelId="{FA31D3A7-F194-414D-885D-F2A443700CE5}" type="pres">
      <dgm:prSet presAssocID="{D553363D-F3ED-46C2-9865-DB29BA0872DE}" presName="compNode" presStyleCnt="0"/>
      <dgm:spPr/>
      <dgm:t>
        <a:bodyPr/>
        <a:lstStyle/>
        <a:p>
          <a:endParaRPr lang="it-IT"/>
        </a:p>
      </dgm:t>
    </dgm:pt>
    <dgm:pt modelId="{CF3CE7D5-D4E1-48DB-8456-BEA7E76C2D9B}" type="pres">
      <dgm:prSet presAssocID="{D553363D-F3ED-46C2-9865-DB29BA0872DE}" presName="aNode" presStyleLbl="bgShp" presStyleIdx="0" presStyleCnt="3"/>
      <dgm:spPr/>
      <dgm:t>
        <a:bodyPr/>
        <a:lstStyle/>
        <a:p>
          <a:endParaRPr lang="it-IT"/>
        </a:p>
      </dgm:t>
    </dgm:pt>
    <dgm:pt modelId="{7E9C06FF-B65A-41E4-9DD4-FE3A189172D8}" type="pres">
      <dgm:prSet presAssocID="{D553363D-F3ED-46C2-9865-DB29BA0872DE}" presName="textNode" presStyleLbl="bgShp" presStyleIdx="0" presStyleCnt="3"/>
      <dgm:spPr/>
      <dgm:t>
        <a:bodyPr/>
        <a:lstStyle/>
        <a:p>
          <a:endParaRPr lang="it-IT"/>
        </a:p>
      </dgm:t>
    </dgm:pt>
    <dgm:pt modelId="{7302C55D-2606-4460-9350-26E839620EFB}" type="pres">
      <dgm:prSet presAssocID="{D553363D-F3ED-46C2-9865-DB29BA0872DE}" presName="compChildNode" presStyleCnt="0"/>
      <dgm:spPr/>
      <dgm:t>
        <a:bodyPr/>
        <a:lstStyle/>
        <a:p>
          <a:endParaRPr lang="it-IT"/>
        </a:p>
      </dgm:t>
    </dgm:pt>
    <dgm:pt modelId="{AB8E3D61-A7EC-44B5-B775-8636BC47724E}" type="pres">
      <dgm:prSet presAssocID="{D553363D-F3ED-46C2-9865-DB29BA0872DE}" presName="theInnerList" presStyleCnt="0"/>
      <dgm:spPr/>
      <dgm:t>
        <a:bodyPr/>
        <a:lstStyle/>
        <a:p>
          <a:endParaRPr lang="it-IT"/>
        </a:p>
      </dgm:t>
    </dgm:pt>
    <dgm:pt modelId="{7345AF3D-A29F-4132-A0AD-B9215079A23B}" type="pres">
      <dgm:prSet presAssocID="{618B8FAD-C362-46BD-8DAE-74F63EAE925A}" presName="childNode" presStyleLbl="node1" presStyleIdx="0" presStyleCnt="6">
        <dgm:presLayoutVars>
          <dgm:bulletEnabled val="1"/>
        </dgm:presLayoutVars>
      </dgm:prSet>
      <dgm:spPr/>
      <dgm:t>
        <a:bodyPr/>
        <a:lstStyle/>
        <a:p>
          <a:endParaRPr lang="it-IT"/>
        </a:p>
      </dgm:t>
    </dgm:pt>
    <dgm:pt modelId="{B93BC47A-8647-4222-B300-C3EF5235C3DC}" type="pres">
      <dgm:prSet presAssocID="{618B8FAD-C362-46BD-8DAE-74F63EAE925A}" presName="aSpace2" presStyleCnt="0"/>
      <dgm:spPr/>
      <dgm:t>
        <a:bodyPr/>
        <a:lstStyle/>
        <a:p>
          <a:endParaRPr lang="it-IT"/>
        </a:p>
      </dgm:t>
    </dgm:pt>
    <dgm:pt modelId="{936342B3-93BA-4F1D-AB9C-F9473AC24C0C}" type="pres">
      <dgm:prSet presAssocID="{4DFCBD28-A276-4A19-A8A5-27A20F7A17A1}" presName="childNode" presStyleLbl="node1" presStyleIdx="1" presStyleCnt="6">
        <dgm:presLayoutVars>
          <dgm:bulletEnabled val="1"/>
        </dgm:presLayoutVars>
      </dgm:prSet>
      <dgm:spPr/>
      <dgm:t>
        <a:bodyPr/>
        <a:lstStyle/>
        <a:p>
          <a:endParaRPr lang="it-IT"/>
        </a:p>
      </dgm:t>
    </dgm:pt>
    <dgm:pt modelId="{F5029471-FF4D-4671-B685-B31865F1D5B4}" type="pres">
      <dgm:prSet presAssocID="{D553363D-F3ED-46C2-9865-DB29BA0872DE}" presName="aSpace" presStyleCnt="0"/>
      <dgm:spPr/>
      <dgm:t>
        <a:bodyPr/>
        <a:lstStyle/>
        <a:p>
          <a:endParaRPr lang="it-IT"/>
        </a:p>
      </dgm:t>
    </dgm:pt>
    <dgm:pt modelId="{5ED6BDEC-78C4-47A7-A82C-D36981E8EB61}" type="pres">
      <dgm:prSet presAssocID="{59C5FF53-D3D0-4F52-B09F-9A9B015010F7}" presName="compNode" presStyleCnt="0"/>
      <dgm:spPr/>
      <dgm:t>
        <a:bodyPr/>
        <a:lstStyle/>
        <a:p>
          <a:endParaRPr lang="it-IT"/>
        </a:p>
      </dgm:t>
    </dgm:pt>
    <dgm:pt modelId="{4872E167-FC33-4B9B-92E8-025E7B5C9C9A}" type="pres">
      <dgm:prSet presAssocID="{59C5FF53-D3D0-4F52-B09F-9A9B015010F7}" presName="aNode" presStyleLbl="bgShp" presStyleIdx="1" presStyleCnt="3" custLinFactNeighborX="345" custLinFactNeighborY="513"/>
      <dgm:spPr/>
      <dgm:t>
        <a:bodyPr/>
        <a:lstStyle/>
        <a:p>
          <a:endParaRPr lang="it-IT"/>
        </a:p>
      </dgm:t>
    </dgm:pt>
    <dgm:pt modelId="{49CC89CF-E6E5-4952-BD58-A337BEF68031}" type="pres">
      <dgm:prSet presAssocID="{59C5FF53-D3D0-4F52-B09F-9A9B015010F7}" presName="textNode" presStyleLbl="bgShp" presStyleIdx="1" presStyleCnt="3"/>
      <dgm:spPr/>
      <dgm:t>
        <a:bodyPr/>
        <a:lstStyle/>
        <a:p>
          <a:endParaRPr lang="it-IT"/>
        </a:p>
      </dgm:t>
    </dgm:pt>
    <dgm:pt modelId="{15588215-2EC3-4948-BD31-D0D31A616F97}" type="pres">
      <dgm:prSet presAssocID="{59C5FF53-D3D0-4F52-B09F-9A9B015010F7}" presName="compChildNode" presStyleCnt="0"/>
      <dgm:spPr/>
      <dgm:t>
        <a:bodyPr/>
        <a:lstStyle/>
        <a:p>
          <a:endParaRPr lang="it-IT"/>
        </a:p>
      </dgm:t>
    </dgm:pt>
    <dgm:pt modelId="{A55916C5-C5BE-4245-8E9A-3370FBA20503}" type="pres">
      <dgm:prSet presAssocID="{59C5FF53-D3D0-4F52-B09F-9A9B015010F7}" presName="theInnerList" presStyleCnt="0"/>
      <dgm:spPr/>
      <dgm:t>
        <a:bodyPr/>
        <a:lstStyle/>
        <a:p>
          <a:endParaRPr lang="it-IT"/>
        </a:p>
      </dgm:t>
    </dgm:pt>
    <dgm:pt modelId="{54A38CEF-4512-49EF-8D15-6B4336E89B93}" type="pres">
      <dgm:prSet presAssocID="{411E940A-03BE-4589-ACEA-BA85FAAB7515}" presName="childNode" presStyleLbl="node1" presStyleIdx="2" presStyleCnt="6">
        <dgm:presLayoutVars>
          <dgm:bulletEnabled val="1"/>
        </dgm:presLayoutVars>
      </dgm:prSet>
      <dgm:spPr/>
      <dgm:t>
        <a:bodyPr/>
        <a:lstStyle/>
        <a:p>
          <a:endParaRPr lang="it-IT"/>
        </a:p>
      </dgm:t>
    </dgm:pt>
    <dgm:pt modelId="{B33C48B1-5F37-40F8-9FC1-38BFFE49017B}" type="pres">
      <dgm:prSet presAssocID="{411E940A-03BE-4589-ACEA-BA85FAAB7515}" presName="aSpace2" presStyleCnt="0"/>
      <dgm:spPr/>
      <dgm:t>
        <a:bodyPr/>
        <a:lstStyle/>
        <a:p>
          <a:endParaRPr lang="it-IT"/>
        </a:p>
      </dgm:t>
    </dgm:pt>
    <dgm:pt modelId="{36601DE4-71B0-4CA1-940B-ABBED8DF20EB}" type="pres">
      <dgm:prSet presAssocID="{CEC17B0F-518D-4BE9-B84B-E1AD8BDA731B}" presName="childNode" presStyleLbl="node1" presStyleIdx="3" presStyleCnt="6">
        <dgm:presLayoutVars>
          <dgm:bulletEnabled val="1"/>
        </dgm:presLayoutVars>
      </dgm:prSet>
      <dgm:spPr/>
      <dgm:t>
        <a:bodyPr/>
        <a:lstStyle/>
        <a:p>
          <a:endParaRPr lang="it-IT"/>
        </a:p>
      </dgm:t>
    </dgm:pt>
    <dgm:pt modelId="{AC8F7049-FC07-4A34-955C-A858A19DC1FC}" type="pres">
      <dgm:prSet presAssocID="{59C5FF53-D3D0-4F52-B09F-9A9B015010F7}" presName="aSpace" presStyleCnt="0"/>
      <dgm:spPr/>
      <dgm:t>
        <a:bodyPr/>
        <a:lstStyle/>
        <a:p>
          <a:endParaRPr lang="it-IT"/>
        </a:p>
      </dgm:t>
    </dgm:pt>
    <dgm:pt modelId="{E87F22AC-E0B6-441A-B44A-529193C82335}" type="pres">
      <dgm:prSet presAssocID="{75646A02-8B15-433A-82FF-97284CE3CF9A}" presName="compNode" presStyleCnt="0"/>
      <dgm:spPr/>
      <dgm:t>
        <a:bodyPr/>
        <a:lstStyle/>
        <a:p>
          <a:endParaRPr lang="it-IT"/>
        </a:p>
      </dgm:t>
    </dgm:pt>
    <dgm:pt modelId="{CE0D92B9-573F-4444-ADF5-04A8FCF00F56}" type="pres">
      <dgm:prSet presAssocID="{75646A02-8B15-433A-82FF-97284CE3CF9A}" presName="aNode" presStyleLbl="bgShp" presStyleIdx="2" presStyleCnt="3"/>
      <dgm:spPr/>
      <dgm:t>
        <a:bodyPr/>
        <a:lstStyle/>
        <a:p>
          <a:endParaRPr lang="it-IT"/>
        </a:p>
      </dgm:t>
    </dgm:pt>
    <dgm:pt modelId="{342BB5A8-A4C2-45C6-A48C-1BAC31DEFF74}" type="pres">
      <dgm:prSet presAssocID="{75646A02-8B15-433A-82FF-97284CE3CF9A}" presName="textNode" presStyleLbl="bgShp" presStyleIdx="2" presStyleCnt="3"/>
      <dgm:spPr/>
      <dgm:t>
        <a:bodyPr/>
        <a:lstStyle/>
        <a:p>
          <a:endParaRPr lang="it-IT"/>
        </a:p>
      </dgm:t>
    </dgm:pt>
    <dgm:pt modelId="{2EE968CF-60AC-4EC3-92D1-A0F7935D8BC0}" type="pres">
      <dgm:prSet presAssocID="{75646A02-8B15-433A-82FF-97284CE3CF9A}" presName="compChildNode" presStyleCnt="0"/>
      <dgm:spPr/>
      <dgm:t>
        <a:bodyPr/>
        <a:lstStyle/>
        <a:p>
          <a:endParaRPr lang="it-IT"/>
        </a:p>
      </dgm:t>
    </dgm:pt>
    <dgm:pt modelId="{A56AB416-FF03-4A32-A105-B994512E4221}" type="pres">
      <dgm:prSet presAssocID="{75646A02-8B15-433A-82FF-97284CE3CF9A}" presName="theInnerList" presStyleCnt="0"/>
      <dgm:spPr/>
      <dgm:t>
        <a:bodyPr/>
        <a:lstStyle/>
        <a:p>
          <a:endParaRPr lang="it-IT"/>
        </a:p>
      </dgm:t>
    </dgm:pt>
    <dgm:pt modelId="{551DE34A-2D05-456A-8E76-82696F825919}" type="pres">
      <dgm:prSet presAssocID="{A269E79C-B032-4BF5-8568-B9E5CCE16231}" presName="childNode" presStyleLbl="node1" presStyleIdx="4" presStyleCnt="6">
        <dgm:presLayoutVars>
          <dgm:bulletEnabled val="1"/>
        </dgm:presLayoutVars>
      </dgm:prSet>
      <dgm:spPr/>
      <dgm:t>
        <a:bodyPr/>
        <a:lstStyle/>
        <a:p>
          <a:endParaRPr lang="it-IT"/>
        </a:p>
      </dgm:t>
    </dgm:pt>
    <dgm:pt modelId="{2C720828-4E03-4798-AFF8-0EA1E9CFF72A}" type="pres">
      <dgm:prSet presAssocID="{A269E79C-B032-4BF5-8568-B9E5CCE16231}" presName="aSpace2" presStyleCnt="0"/>
      <dgm:spPr/>
      <dgm:t>
        <a:bodyPr/>
        <a:lstStyle/>
        <a:p>
          <a:endParaRPr lang="it-IT"/>
        </a:p>
      </dgm:t>
    </dgm:pt>
    <dgm:pt modelId="{541F24A6-CD55-4C2E-8AA1-5A62F7002585}" type="pres">
      <dgm:prSet presAssocID="{2C6D788B-16A5-4FE9-8AB9-BFA7E878DE87}" presName="childNode" presStyleLbl="node1" presStyleIdx="5" presStyleCnt="6">
        <dgm:presLayoutVars>
          <dgm:bulletEnabled val="1"/>
        </dgm:presLayoutVars>
      </dgm:prSet>
      <dgm:spPr/>
      <dgm:t>
        <a:bodyPr/>
        <a:lstStyle/>
        <a:p>
          <a:endParaRPr lang="it-IT"/>
        </a:p>
      </dgm:t>
    </dgm:pt>
  </dgm:ptLst>
  <dgm:cxnLst>
    <dgm:cxn modelId="{037B23A6-20E4-4695-A4D1-B9ADF3569D39}" srcId="{D553363D-F3ED-46C2-9865-DB29BA0872DE}" destId="{618B8FAD-C362-46BD-8DAE-74F63EAE925A}" srcOrd="0" destOrd="0" parTransId="{0C45046E-6F20-49A1-AB39-0645CA4DD907}" sibTransId="{552DE44E-42A6-44A4-A4C7-0D107D3492DE}"/>
    <dgm:cxn modelId="{8FD5ED06-1831-44CD-BE03-9530DA561965}" srcId="{D553363D-F3ED-46C2-9865-DB29BA0872DE}" destId="{4DFCBD28-A276-4A19-A8A5-27A20F7A17A1}" srcOrd="1" destOrd="0" parTransId="{AB35B13F-0420-4288-9714-364CD00B3872}" sibTransId="{D40B6A80-9889-4AAA-9799-2C6640583449}"/>
    <dgm:cxn modelId="{AC27DF37-A124-4940-8C70-4C0E1AB3206B}" type="presOf" srcId="{B5C4F183-C6D0-4E8B-8EF2-24894654A99F}" destId="{0AC45427-41B2-4C15-9A1F-1B67B964BBE8}" srcOrd="0" destOrd="0" presId="urn:microsoft.com/office/officeart/2005/8/layout/lProcess2"/>
    <dgm:cxn modelId="{831DA3CC-3039-4174-A910-C887399863F7}" type="presOf" srcId="{59C5FF53-D3D0-4F52-B09F-9A9B015010F7}" destId="{4872E167-FC33-4B9B-92E8-025E7B5C9C9A}" srcOrd="0" destOrd="0" presId="urn:microsoft.com/office/officeart/2005/8/layout/lProcess2"/>
    <dgm:cxn modelId="{003B747E-1333-4DFC-86CF-6999720C5BB0}" type="presOf" srcId="{2C6D788B-16A5-4FE9-8AB9-BFA7E878DE87}" destId="{541F24A6-CD55-4C2E-8AA1-5A62F7002585}" srcOrd="0" destOrd="0" presId="urn:microsoft.com/office/officeart/2005/8/layout/lProcess2"/>
    <dgm:cxn modelId="{9892AEA1-7D7B-4542-8BCC-1510658ED549}" srcId="{59C5FF53-D3D0-4F52-B09F-9A9B015010F7}" destId="{411E940A-03BE-4589-ACEA-BA85FAAB7515}" srcOrd="0" destOrd="0" parTransId="{C4FEAF37-8CF5-4792-9592-DDC8AD5D04BB}" sibTransId="{75251A79-580B-4002-9EFB-704007BA5E2D}"/>
    <dgm:cxn modelId="{10FDE8F2-B9DC-48FB-8F99-A2EABF5CDC0B}" srcId="{B5C4F183-C6D0-4E8B-8EF2-24894654A99F}" destId="{59C5FF53-D3D0-4F52-B09F-9A9B015010F7}" srcOrd="1" destOrd="0" parTransId="{5B6F2A54-24A2-4F32-84FA-68CBC7BA8D39}" sibTransId="{14B2E107-1559-4768-ABE5-75728EB3CDB4}"/>
    <dgm:cxn modelId="{769B057F-1206-415E-9FE3-D167D0279B14}" srcId="{59C5FF53-D3D0-4F52-B09F-9A9B015010F7}" destId="{CEC17B0F-518D-4BE9-B84B-E1AD8BDA731B}" srcOrd="1" destOrd="0" parTransId="{CAF2AF0A-FE49-4F90-9135-42AAA91E990B}" sibTransId="{A57DBD5C-AC2C-46BA-B2EA-1ECAF655C514}"/>
    <dgm:cxn modelId="{3AFBC471-A843-40A4-9C1C-1C0A517161A9}" type="presOf" srcId="{A269E79C-B032-4BF5-8568-B9E5CCE16231}" destId="{551DE34A-2D05-456A-8E76-82696F825919}" srcOrd="0" destOrd="0" presId="urn:microsoft.com/office/officeart/2005/8/layout/lProcess2"/>
    <dgm:cxn modelId="{37D10CA5-2792-4EE8-8D4E-D7AB21957386}" type="presOf" srcId="{D553363D-F3ED-46C2-9865-DB29BA0872DE}" destId="{CF3CE7D5-D4E1-48DB-8456-BEA7E76C2D9B}" srcOrd="0" destOrd="0" presId="urn:microsoft.com/office/officeart/2005/8/layout/lProcess2"/>
    <dgm:cxn modelId="{472B055F-9670-4872-8077-22E3D03F1B4C}" type="presOf" srcId="{75646A02-8B15-433A-82FF-97284CE3CF9A}" destId="{CE0D92B9-573F-4444-ADF5-04A8FCF00F56}" srcOrd="0" destOrd="0" presId="urn:microsoft.com/office/officeart/2005/8/layout/lProcess2"/>
    <dgm:cxn modelId="{744FA4C8-F8B0-440C-A8DE-12F13A21693C}" srcId="{B5C4F183-C6D0-4E8B-8EF2-24894654A99F}" destId="{75646A02-8B15-433A-82FF-97284CE3CF9A}" srcOrd="2" destOrd="0" parTransId="{2B9E4AC0-D725-4866-B25C-60BB3161D3CB}" sibTransId="{06111253-0DB9-43C8-99F8-BCB60DC90122}"/>
    <dgm:cxn modelId="{DAF185DF-954A-459E-96C7-D492539D7226}" type="presOf" srcId="{CEC17B0F-518D-4BE9-B84B-E1AD8BDA731B}" destId="{36601DE4-71B0-4CA1-940B-ABBED8DF20EB}" srcOrd="0" destOrd="0" presId="urn:microsoft.com/office/officeart/2005/8/layout/lProcess2"/>
    <dgm:cxn modelId="{FA7E7FC1-F7A8-4D7E-BCC1-D7A84303ABE0}" type="presOf" srcId="{4DFCBD28-A276-4A19-A8A5-27A20F7A17A1}" destId="{936342B3-93BA-4F1D-AB9C-F9473AC24C0C}" srcOrd="0" destOrd="0" presId="urn:microsoft.com/office/officeart/2005/8/layout/lProcess2"/>
    <dgm:cxn modelId="{728EB881-A36C-4D87-88E9-B2FA084DC851}" srcId="{B5C4F183-C6D0-4E8B-8EF2-24894654A99F}" destId="{D553363D-F3ED-46C2-9865-DB29BA0872DE}" srcOrd="0" destOrd="0" parTransId="{FFBC45FE-BF09-4C8D-BF32-F21AE46F8400}" sibTransId="{D96A5B64-ED8D-4D6F-8A7B-10E5ED8EDC89}"/>
    <dgm:cxn modelId="{3CB5723D-B491-4B34-98FD-53C406303726}" srcId="{75646A02-8B15-433A-82FF-97284CE3CF9A}" destId="{A269E79C-B032-4BF5-8568-B9E5CCE16231}" srcOrd="0" destOrd="0" parTransId="{E6FD5626-BBC9-419B-A591-3A0A0E42EBED}" sibTransId="{1730BB9B-1A26-4C9B-8CEA-FF7BD9C01300}"/>
    <dgm:cxn modelId="{FBB2A77E-9772-42FE-B12B-28290E9D2CE3}" type="presOf" srcId="{D553363D-F3ED-46C2-9865-DB29BA0872DE}" destId="{7E9C06FF-B65A-41E4-9DD4-FE3A189172D8}" srcOrd="1" destOrd="0" presId="urn:microsoft.com/office/officeart/2005/8/layout/lProcess2"/>
    <dgm:cxn modelId="{E0F6B67A-AC4A-4F9C-BA5E-3F3CF3B53B86}" type="presOf" srcId="{411E940A-03BE-4589-ACEA-BA85FAAB7515}" destId="{54A38CEF-4512-49EF-8D15-6B4336E89B93}" srcOrd="0" destOrd="0" presId="urn:microsoft.com/office/officeart/2005/8/layout/lProcess2"/>
    <dgm:cxn modelId="{A8D987C1-A668-4E81-B4E8-34F54EB54C10}" srcId="{75646A02-8B15-433A-82FF-97284CE3CF9A}" destId="{2C6D788B-16A5-4FE9-8AB9-BFA7E878DE87}" srcOrd="1" destOrd="0" parTransId="{EF64147B-B055-4E33-8480-824318772DA0}" sibTransId="{D5A515EC-7D8D-4DC7-BCD7-E2E27BF570A0}"/>
    <dgm:cxn modelId="{27C651C0-4EAE-41EB-8EDD-6FC4F187672F}" type="presOf" srcId="{618B8FAD-C362-46BD-8DAE-74F63EAE925A}" destId="{7345AF3D-A29F-4132-A0AD-B9215079A23B}" srcOrd="0" destOrd="0" presId="urn:microsoft.com/office/officeart/2005/8/layout/lProcess2"/>
    <dgm:cxn modelId="{1B74C785-4578-4889-A5B7-1D27E5A89AEE}" type="presOf" srcId="{59C5FF53-D3D0-4F52-B09F-9A9B015010F7}" destId="{49CC89CF-E6E5-4952-BD58-A337BEF68031}" srcOrd="1" destOrd="0" presId="urn:microsoft.com/office/officeart/2005/8/layout/lProcess2"/>
    <dgm:cxn modelId="{B26DCEE5-8185-4673-A41C-C9A0A5876A53}" type="presOf" srcId="{75646A02-8B15-433A-82FF-97284CE3CF9A}" destId="{342BB5A8-A4C2-45C6-A48C-1BAC31DEFF74}" srcOrd="1" destOrd="0" presId="urn:microsoft.com/office/officeart/2005/8/layout/lProcess2"/>
    <dgm:cxn modelId="{A4C5D1D9-A059-469F-B889-55CC588CEAB4}" type="presParOf" srcId="{0AC45427-41B2-4C15-9A1F-1B67B964BBE8}" destId="{FA31D3A7-F194-414D-885D-F2A443700CE5}" srcOrd="0" destOrd="0" presId="urn:microsoft.com/office/officeart/2005/8/layout/lProcess2"/>
    <dgm:cxn modelId="{265DB54C-069A-4306-B89B-1D80F50125B4}" type="presParOf" srcId="{FA31D3A7-F194-414D-885D-F2A443700CE5}" destId="{CF3CE7D5-D4E1-48DB-8456-BEA7E76C2D9B}" srcOrd="0" destOrd="0" presId="urn:microsoft.com/office/officeart/2005/8/layout/lProcess2"/>
    <dgm:cxn modelId="{14998934-5A52-4E88-B53E-4C49778BF7DC}" type="presParOf" srcId="{FA31D3A7-F194-414D-885D-F2A443700CE5}" destId="{7E9C06FF-B65A-41E4-9DD4-FE3A189172D8}" srcOrd="1" destOrd="0" presId="urn:microsoft.com/office/officeart/2005/8/layout/lProcess2"/>
    <dgm:cxn modelId="{A0361841-C968-4114-B875-9A9D7CFC18D8}" type="presParOf" srcId="{FA31D3A7-F194-414D-885D-F2A443700CE5}" destId="{7302C55D-2606-4460-9350-26E839620EFB}" srcOrd="2" destOrd="0" presId="urn:microsoft.com/office/officeart/2005/8/layout/lProcess2"/>
    <dgm:cxn modelId="{4B8396AB-F88E-4C0A-A038-9039C9BBA8BD}" type="presParOf" srcId="{7302C55D-2606-4460-9350-26E839620EFB}" destId="{AB8E3D61-A7EC-44B5-B775-8636BC47724E}" srcOrd="0" destOrd="0" presId="urn:microsoft.com/office/officeart/2005/8/layout/lProcess2"/>
    <dgm:cxn modelId="{CB637EFA-5BC6-4B4A-BDA5-EAA39E6C9227}" type="presParOf" srcId="{AB8E3D61-A7EC-44B5-B775-8636BC47724E}" destId="{7345AF3D-A29F-4132-A0AD-B9215079A23B}" srcOrd="0" destOrd="0" presId="urn:microsoft.com/office/officeart/2005/8/layout/lProcess2"/>
    <dgm:cxn modelId="{D0704C22-7D20-4C42-9DF4-8A8EF82898F1}" type="presParOf" srcId="{AB8E3D61-A7EC-44B5-B775-8636BC47724E}" destId="{B93BC47A-8647-4222-B300-C3EF5235C3DC}" srcOrd="1" destOrd="0" presId="urn:microsoft.com/office/officeart/2005/8/layout/lProcess2"/>
    <dgm:cxn modelId="{5A94739E-571D-41EA-BA27-232D378DE9B6}" type="presParOf" srcId="{AB8E3D61-A7EC-44B5-B775-8636BC47724E}" destId="{936342B3-93BA-4F1D-AB9C-F9473AC24C0C}" srcOrd="2" destOrd="0" presId="urn:microsoft.com/office/officeart/2005/8/layout/lProcess2"/>
    <dgm:cxn modelId="{87AA7B36-AC1A-4E8A-B2A0-02651FDBE381}" type="presParOf" srcId="{0AC45427-41B2-4C15-9A1F-1B67B964BBE8}" destId="{F5029471-FF4D-4671-B685-B31865F1D5B4}" srcOrd="1" destOrd="0" presId="urn:microsoft.com/office/officeart/2005/8/layout/lProcess2"/>
    <dgm:cxn modelId="{661EDF86-4B96-4E47-AF2F-566141498689}" type="presParOf" srcId="{0AC45427-41B2-4C15-9A1F-1B67B964BBE8}" destId="{5ED6BDEC-78C4-47A7-A82C-D36981E8EB61}" srcOrd="2" destOrd="0" presId="urn:microsoft.com/office/officeart/2005/8/layout/lProcess2"/>
    <dgm:cxn modelId="{74F356E6-B3DA-4772-A6A8-1E1CFFA70DA7}" type="presParOf" srcId="{5ED6BDEC-78C4-47A7-A82C-D36981E8EB61}" destId="{4872E167-FC33-4B9B-92E8-025E7B5C9C9A}" srcOrd="0" destOrd="0" presId="urn:microsoft.com/office/officeart/2005/8/layout/lProcess2"/>
    <dgm:cxn modelId="{A6BB142F-62A3-4C14-BF65-41237C20EF87}" type="presParOf" srcId="{5ED6BDEC-78C4-47A7-A82C-D36981E8EB61}" destId="{49CC89CF-E6E5-4952-BD58-A337BEF68031}" srcOrd="1" destOrd="0" presId="urn:microsoft.com/office/officeart/2005/8/layout/lProcess2"/>
    <dgm:cxn modelId="{3D14A717-7653-42B8-8375-9CC1B777C1EB}" type="presParOf" srcId="{5ED6BDEC-78C4-47A7-A82C-D36981E8EB61}" destId="{15588215-2EC3-4948-BD31-D0D31A616F97}" srcOrd="2" destOrd="0" presId="urn:microsoft.com/office/officeart/2005/8/layout/lProcess2"/>
    <dgm:cxn modelId="{05E8C267-BB85-469F-B81C-E79E880431D8}" type="presParOf" srcId="{15588215-2EC3-4948-BD31-D0D31A616F97}" destId="{A55916C5-C5BE-4245-8E9A-3370FBA20503}" srcOrd="0" destOrd="0" presId="urn:microsoft.com/office/officeart/2005/8/layout/lProcess2"/>
    <dgm:cxn modelId="{AECBD924-356A-4179-B413-7B771B54396D}" type="presParOf" srcId="{A55916C5-C5BE-4245-8E9A-3370FBA20503}" destId="{54A38CEF-4512-49EF-8D15-6B4336E89B93}" srcOrd="0" destOrd="0" presId="urn:microsoft.com/office/officeart/2005/8/layout/lProcess2"/>
    <dgm:cxn modelId="{3C58422B-6ECA-44B3-AD48-092AD7CDD974}" type="presParOf" srcId="{A55916C5-C5BE-4245-8E9A-3370FBA20503}" destId="{B33C48B1-5F37-40F8-9FC1-38BFFE49017B}" srcOrd="1" destOrd="0" presId="urn:microsoft.com/office/officeart/2005/8/layout/lProcess2"/>
    <dgm:cxn modelId="{FED51283-80FB-42B8-A385-A89F57493F26}" type="presParOf" srcId="{A55916C5-C5BE-4245-8E9A-3370FBA20503}" destId="{36601DE4-71B0-4CA1-940B-ABBED8DF20EB}" srcOrd="2" destOrd="0" presId="urn:microsoft.com/office/officeart/2005/8/layout/lProcess2"/>
    <dgm:cxn modelId="{6797FA34-E4CE-4529-9F16-5A6E49900D67}" type="presParOf" srcId="{0AC45427-41B2-4C15-9A1F-1B67B964BBE8}" destId="{AC8F7049-FC07-4A34-955C-A858A19DC1FC}" srcOrd="3" destOrd="0" presId="urn:microsoft.com/office/officeart/2005/8/layout/lProcess2"/>
    <dgm:cxn modelId="{9F43557B-14FF-480A-A5DC-6222613AA1A9}" type="presParOf" srcId="{0AC45427-41B2-4C15-9A1F-1B67B964BBE8}" destId="{E87F22AC-E0B6-441A-B44A-529193C82335}" srcOrd="4" destOrd="0" presId="urn:microsoft.com/office/officeart/2005/8/layout/lProcess2"/>
    <dgm:cxn modelId="{6E8DD3A9-7DB2-4498-9CCD-29548548DA3C}" type="presParOf" srcId="{E87F22AC-E0B6-441A-B44A-529193C82335}" destId="{CE0D92B9-573F-4444-ADF5-04A8FCF00F56}" srcOrd="0" destOrd="0" presId="urn:microsoft.com/office/officeart/2005/8/layout/lProcess2"/>
    <dgm:cxn modelId="{E9C4E45E-8E90-4511-9D01-772244A7025D}" type="presParOf" srcId="{E87F22AC-E0B6-441A-B44A-529193C82335}" destId="{342BB5A8-A4C2-45C6-A48C-1BAC31DEFF74}" srcOrd="1" destOrd="0" presId="urn:microsoft.com/office/officeart/2005/8/layout/lProcess2"/>
    <dgm:cxn modelId="{6C9BFC05-DE6D-41A0-81BC-AD76B48F17DD}" type="presParOf" srcId="{E87F22AC-E0B6-441A-B44A-529193C82335}" destId="{2EE968CF-60AC-4EC3-92D1-A0F7935D8BC0}" srcOrd="2" destOrd="0" presId="urn:microsoft.com/office/officeart/2005/8/layout/lProcess2"/>
    <dgm:cxn modelId="{8B1E3311-F4BC-4FC7-9CF0-6DA58CAD4532}" type="presParOf" srcId="{2EE968CF-60AC-4EC3-92D1-A0F7935D8BC0}" destId="{A56AB416-FF03-4A32-A105-B994512E4221}" srcOrd="0" destOrd="0" presId="urn:microsoft.com/office/officeart/2005/8/layout/lProcess2"/>
    <dgm:cxn modelId="{7CF73333-5A1E-47F6-BFA5-96EB048B8AB8}" type="presParOf" srcId="{A56AB416-FF03-4A32-A105-B994512E4221}" destId="{551DE34A-2D05-456A-8E76-82696F825919}" srcOrd="0" destOrd="0" presId="urn:microsoft.com/office/officeart/2005/8/layout/lProcess2"/>
    <dgm:cxn modelId="{240D3803-A5EB-49E3-93F2-3638E0D1794E}" type="presParOf" srcId="{A56AB416-FF03-4A32-A105-B994512E4221}" destId="{2C720828-4E03-4798-AFF8-0EA1E9CFF72A}" srcOrd="1" destOrd="0" presId="urn:microsoft.com/office/officeart/2005/8/layout/lProcess2"/>
    <dgm:cxn modelId="{9669304C-E684-4FAB-A2D2-D4A5E119F390}" type="presParOf" srcId="{A56AB416-FF03-4A32-A105-B994512E4221}" destId="{541F24A6-CD55-4C2E-8AA1-5A62F700258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4F183-C6D0-4E8B-8EF2-24894654A99F}" type="doc">
      <dgm:prSet loTypeId="urn:microsoft.com/office/officeart/2005/8/layout/lProcess2" loCatId="list" qsTypeId="urn:microsoft.com/office/officeart/2005/8/quickstyle/simple2" qsCatId="simple" csTypeId="urn:microsoft.com/office/officeart/2005/8/colors/accent1_1" csCatId="accent1" phldr="1"/>
      <dgm:spPr/>
      <dgm:t>
        <a:bodyPr/>
        <a:lstStyle/>
        <a:p>
          <a:endParaRPr lang="it-IT"/>
        </a:p>
      </dgm:t>
    </dgm:pt>
    <dgm:pt modelId="{D553363D-F3ED-46C2-9865-DB29BA0872DE}">
      <dgm:prSet phldrT="[Testo]" custT="1"/>
      <dgm:spPr/>
      <dgm:t>
        <a:bodyPr/>
        <a:lstStyle/>
        <a:p>
          <a:r>
            <a:rPr lang="en-US" sz="2400" b="1" i="0" dirty="0" smtClean="0">
              <a:effectLst>
                <a:outerShdw blurRad="38100" dist="38100" dir="2700000" algn="tl">
                  <a:srgbClr val="000000">
                    <a:alpha val="43137"/>
                  </a:srgbClr>
                </a:outerShdw>
              </a:effectLst>
            </a:rPr>
            <a:t>ENHANCING INDUSTRIAL </a:t>
          </a:r>
          <a:r>
            <a:rPr lang="en-US" sz="2400" b="1" dirty="0" smtClean="0">
              <a:effectLst>
                <a:outerShdw blurRad="38100" dist="38100" dir="2700000" algn="tl">
                  <a:srgbClr val="000000">
                    <a:alpha val="43137"/>
                  </a:srgbClr>
                </a:outerShdw>
              </a:effectLst>
            </a:rPr>
            <a:t>CAPACITY IN STRATEGIC GREEN TECHNOLOGIES</a:t>
          </a:r>
          <a:endParaRPr lang="it-IT" sz="2400" b="1" dirty="0">
            <a:effectLst>
              <a:outerShdw blurRad="38100" dist="38100" dir="2700000" algn="tl">
                <a:srgbClr val="000000">
                  <a:alpha val="43137"/>
                </a:srgbClr>
              </a:outerShdw>
            </a:effectLst>
          </a:endParaRPr>
        </a:p>
      </dgm:t>
    </dgm:pt>
    <dgm:pt modelId="{FFBC45FE-BF09-4C8D-BF32-F21AE46F8400}" type="parTrans" cxnId="{728EB881-A36C-4D87-88E9-B2FA084DC851}">
      <dgm:prSet/>
      <dgm:spPr/>
      <dgm:t>
        <a:bodyPr/>
        <a:lstStyle/>
        <a:p>
          <a:endParaRPr lang="it-IT" sz="2000"/>
        </a:p>
      </dgm:t>
    </dgm:pt>
    <dgm:pt modelId="{D96A5B64-ED8D-4D6F-8A7B-10E5ED8EDC89}" type="sibTrans" cxnId="{728EB881-A36C-4D87-88E9-B2FA084DC851}">
      <dgm:prSet/>
      <dgm:spPr/>
      <dgm:t>
        <a:bodyPr/>
        <a:lstStyle/>
        <a:p>
          <a:endParaRPr lang="it-IT" sz="2000"/>
        </a:p>
      </dgm:t>
    </dgm:pt>
    <dgm:pt modelId="{618B8FAD-C362-46BD-8DAE-74F63EAE925A}">
      <dgm:prSet phldrT="[Testo]" custT="1"/>
      <dgm:spPr/>
      <dgm:t>
        <a:bodyPr/>
        <a:lstStyle/>
        <a:p>
          <a:r>
            <a:rPr lang="en-US" sz="1400" b="1" i="0" dirty="0" smtClean="0">
              <a:effectLst>
                <a:outerShdw blurRad="38100" dist="38100" dir="2700000" algn="tl">
                  <a:srgbClr val="000000">
                    <a:alpha val="43137"/>
                  </a:srgbClr>
                </a:outerShdw>
              </a:effectLst>
            </a:rPr>
            <a:t>Massive investments in research, development, and manufacturing of net-zero technologies.</a:t>
          </a:r>
          <a:endParaRPr lang="it-IT" sz="1400" b="1" dirty="0">
            <a:effectLst>
              <a:outerShdw blurRad="38100" dist="38100" dir="2700000" algn="tl">
                <a:srgbClr val="000000">
                  <a:alpha val="43137"/>
                </a:srgbClr>
              </a:outerShdw>
            </a:effectLst>
          </a:endParaRPr>
        </a:p>
      </dgm:t>
    </dgm:pt>
    <dgm:pt modelId="{0C45046E-6F20-49A1-AB39-0645CA4DD907}" type="parTrans" cxnId="{037B23A6-20E4-4695-A4D1-B9ADF3569D39}">
      <dgm:prSet/>
      <dgm:spPr/>
      <dgm:t>
        <a:bodyPr/>
        <a:lstStyle/>
        <a:p>
          <a:endParaRPr lang="it-IT" sz="2000"/>
        </a:p>
      </dgm:t>
    </dgm:pt>
    <dgm:pt modelId="{552DE44E-42A6-44A4-A4C7-0D107D3492DE}" type="sibTrans" cxnId="{037B23A6-20E4-4695-A4D1-B9ADF3569D39}">
      <dgm:prSet/>
      <dgm:spPr/>
      <dgm:t>
        <a:bodyPr/>
        <a:lstStyle/>
        <a:p>
          <a:endParaRPr lang="it-IT" sz="2000"/>
        </a:p>
      </dgm:t>
    </dgm:pt>
    <dgm:pt modelId="{59C5FF53-D3D0-4F52-B09F-9A9B015010F7}">
      <dgm:prSet phldrT="[Testo]" custT="1"/>
      <dgm:spPr/>
      <dgm:t>
        <a:bodyPr/>
        <a:lstStyle/>
        <a:p>
          <a:r>
            <a:rPr lang="en-US" sz="2400" b="1" dirty="0" smtClean="0">
              <a:effectLst>
                <a:outerShdw blurRad="38100" dist="38100" dir="2700000" algn="tl">
                  <a:srgbClr val="000000">
                    <a:alpha val="43137"/>
                  </a:srgbClr>
                </a:outerShdw>
              </a:effectLst>
            </a:rPr>
            <a:t>MAKING STRATEGIC SUPPLY CHAINS MORE RESILIENT</a:t>
          </a:r>
          <a:endParaRPr lang="it-IT" sz="2400" b="1" dirty="0">
            <a:effectLst>
              <a:outerShdw blurRad="38100" dist="38100" dir="2700000" algn="tl">
                <a:srgbClr val="000000">
                  <a:alpha val="43137"/>
                </a:srgbClr>
              </a:outerShdw>
            </a:effectLst>
          </a:endParaRPr>
        </a:p>
      </dgm:t>
    </dgm:pt>
    <dgm:pt modelId="{5B6F2A54-24A2-4F32-84FA-68CBC7BA8D39}" type="parTrans" cxnId="{10FDE8F2-B9DC-48FB-8F99-A2EABF5CDC0B}">
      <dgm:prSet/>
      <dgm:spPr/>
      <dgm:t>
        <a:bodyPr/>
        <a:lstStyle/>
        <a:p>
          <a:endParaRPr lang="it-IT" sz="2000"/>
        </a:p>
      </dgm:t>
    </dgm:pt>
    <dgm:pt modelId="{14B2E107-1559-4768-ABE5-75728EB3CDB4}" type="sibTrans" cxnId="{10FDE8F2-B9DC-48FB-8F99-A2EABF5CDC0B}">
      <dgm:prSet/>
      <dgm:spPr/>
      <dgm:t>
        <a:bodyPr/>
        <a:lstStyle/>
        <a:p>
          <a:endParaRPr lang="it-IT" sz="2000"/>
        </a:p>
      </dgm:t>
    </dgm:pt>
    <dgm:pt modelId="{2B832D29-789B-4AC6-A936-9838D635C67D}">
      <dgm:prSet phldrT="[Testo]" custT="1"/>
      <dgm:spPr/>
      <dgm:t>
        <a:bodyPr/>
        <a:lstStyle/>
        <a:p>
          <a:r>
            <a:rPr lang="en-US" sz="1400" b="1" i="0" dirty="0" smtClean="0">
              <a:effectLst>
                <a:outerShdw blurRad="38100" dist="38100" dir="2700000" algn="tl">
                  <a:srgbClr val="000000">
                    <a:alpha val="43137"/>
                  </a:srgbClr>
                </a:outerShdw>
              </a:effectLst>
            </a:rPr>
            <a:t>Reduce and diversify foreign dependencies in strategic sectors (i.e. semiconductors, raw materials, batteries)</a:t>
          </a:r>
          <a:endParaRPr lang="it-IT" sz="1400" b="1" dirty="0">
            <a:effectLst>
              <a:outerShdw blurRad="38100" dist="38100" dir="2700000" algn="tl">
                <a:srgbClr val="000000">
                  <a:alpha val="43137"/>
                </a:srgbClr>
              </a:outerShdw>
            </a:effectLst>
          </a:endParaRPr>
        </a:p>
      </dgm:t>
    </dgm:pt>
    <dgm:pt modelId="{C8CAF155-0E8E-46F6-9F76-9A9A87A0A565}" type="parTrans" cxnId="{A703A40D-1EA1-460B-8F93-DDC059753494}">
      <dgm:prSet/>
      <dgm:spPr/>
      <dgm:t>
        <a:bodyPr/>
        <a:lstStyle/>
        <a:p>
          <a:endParaRPr lang="it-IT" sz="2000"/>
        </a:p>
      </dgm:t>
    </dgm:pt>
    <dgm:pt modelId="{DD06B8BF-5B26-4F67-88D3-08FB100CEEE2}" type="sibTrans" cxnId="{A703A40D-1EA1-460B-8F93-DDC059753494}">
      <dgm:prSet/>
      <dgm:spPr/>
      <dgm:t>
        <a:bodyPr/>
        <a:lstStyle/>
        <a:p>
          <a:endParaRPr lang="it-IT" sz="2000"/>
        </a:p>
      </dgm:t>
    </dgm:pt>
    <dgm:pt modelId="{75646A02-8B15-433A-82FF-97284CE3CF9A}">
      <dgm:prSet phldrT="[Testo]" custT="1"/>
      <dgm:spPr/>
      <dgm:t>
        <a:bodyPr/>
        <a:lstStyle/>
        <a:p>
          <a:r>
            <a:rPr lang="it-IT" sz="2400" b="1" dirty="0" smtClean="0">
              <a:effectLst>
                <a:outerShdw blurRad="38100" dist="38100" dir="2700000" algn="tl">
                  <a:srgbClr val="000000">
                    <a:alpha val="43137"/>
                  </a:srgbClr>
                </a:outerShdw>
              </a:effectLst>
            </a:rPr>
            <a:t>PROMOTING </a:t>
          </a:r>
          <a:r>
            <a:rPr lang="en-US" sz="2400" b="1" dirty="0" smtClean="0">
              <a:effectLst>
                <a:outerShdw blurRad="38100" dist="38100" dir="2700000" algn="tl">
                  <a:srgbClr val="000000">
                    <a:alpha val="43137"/>
                  </a:srgbClr>
                </a:outerShdw>
              </a:effectLst>
            </a:rPr>
            <a:t>MARKET FAIRNESS AND</a:t>
          </a:r>
          <a:r>
            <a:rPr lang="it-IT" sz="2400" b="1" dirty="0" smtClean="0">
              <a:effectLst>
                <a:outerShdw blurRad="38100" dist="38100" dir="2700000" algn="tl">
                  <a:srgbClr val="000000">
                    <a:alpha val="43137"/>
                  </a:srgbClr>
                </a:outerShdw>
              </a:effectLst>
            </a:rPr>
            <a:t> RESPONSIBLE BUSINESS PRACTICES</a:t>
          </a:r>
          <a:endParaRPr lang="it-IT" sz="2400" b="1" dirty="0">
            <a:effectLst>
              <a:outerShdw blurRad="38100" dist="38100" dir="2700000" algn="tl">
                <a:srgbClr val="000000">
                  <a:alpha val="43137"/>
                </a:srgbClr>
              </a:outerShdw>
            </a:effectLst>
          </a:endParaRPr>
        </a:p>
      </dgm:t>
    </dgm:pt>
    <dgm:pt modelId="{2B9E4AC0-D725-4866-B25C-60BB3161D3CB}" type="parTrans" cxnId="{744FA4C8-F8B0-440C-A8DE-12F13A21693C}">
      <dgm:prSet/>
      <dgm:spPr/>
      <dgm:t>
        <a:bodyPr/>
        <a:lstStyle/>
        <a:p>
          <a:endParaRPr lang="it-IT" sz="2000"/>
        </a:p>
      </dgm:t>
    </dgm:pt>
    <dgm:pt modelId="{06111253-0DB9-43C8-99F8-BCB60DC90122}" type="sibTrans" cxnId="{744FA4C8-F8B0-440C-A8DE-12F13A21693C}">
      <dgm:prSet/>
      <dgm:spPr/>
      <dgm:t>
        <a:bodyPr/>
        <a:lstStyle/>
        <a:p>
          <a:endParaRPr lang="it-IT" sz="2000"/>
        </a:p>
      </dgm:t>
    </dgm:pt>
    <dgm:pt modelId="{2C6D788B-16A5-4FE9-8AB9-BFA7E878DE87}">
      <dgm:prSet phldrT="[Testo]" custT="1"/>
      <dgm:spPr/>
      <dgm:t>
        <a:bodyPr/>
        <a:lstStyle/>
        <a:p>
          <a:r>
            <a:rPr lang="en-US" sz="1400" b="1" i="0" dirty="0" smtClean="0">
              <a:effectLst>
                <a:outerShdw blurRad="38100" dist="38100" dir="2700000" algn="tl">
                  <a:srgbClr val="000000">
                    <a:alpha val="43137"/>
                  </a:srgbClr>
                </a:outerShdw>
              </a:effectLst>
            </a:rPr>
            <a:t>Embedding human rights and environmental concerns into corporate practices and governance</a:t>
          </a:r>
          <a:r>
            <a:rPr lang="en-US" sz="1400" b="0" i="0" dirty="0" smtClean="0"/>
            <a:t>.</a:t>
          </a:r>
          <a:endParaRPr lang="it-IT" sz="1400" dirty="0"/>
        </a:p>
      </dgm:t>
    </dgm:pt>
    <dgm:pt modelId="{EF64147B-B055-4E33-8480-824318772DA0}" type="parTrans" cxnId="{A8D987C1-A668-4E81-B4E8-34F54EB54C10}">
      <dgm:prSet/>
      <dgm:spPr/>
      <dgm:t>
        <a:bodyPr/>
        <a:lstStyle/>
        <a:p>
          <a:endParaRPr lang="it-IT" sz="2000"/>
        </a:p>
      </dgm:t>
    </dgm:pt>
    <dgm:pt modelId="{D5A515EC-7D8D-4DC7-BCD7-E2E27BF570A0}" type="sibTrans" cxnId="{A8D987C1-A668-4E81-B4E8-34F54EB54C10}">
      <dgm:prSet/>
      <dgm:spPr/>
      <dgm:t>
        <a:bodyPr/>
        <a:lstStyle/>
        <a:p>
          <a:endParaRPr lang="it-IT" sz="2000"/>
        </a:p>
      </dgm:t>
    </dgm:pt>
    <dgm:pt modelId="{3455BE2C-101D-4122-B333-539EF3EFB167}">
      <dgm:prSet custT="1"/>
      <dgm:spPr/>
      <dgm:t>
        <a:bodyPr/>
        <a:lstStyle/>
        <a:p>
          <a:r>
            <a:rPr lang="en-US" sz="1400" b="1" i="0" dirty="0" smtClean="0">
              <a:effectLst>
                <a:outerShdw blurRad="38100" dist="38100" dir="2700000" algn="tl">
                  <a:srgbClr val="000000">
                    <a:alpha val="43137"/>
                  </a:srgbClr>
                </a:outerShdw>
              </a:effectLst>
            </a:rPr>
            <a:t>Coordinated measures: European Green Deal Industrial Plan, Net Zero Industry Act, Critical Raw Materials Act</a:t>
          </a:r>
          <a:r>
            <a:rPr lang="en-US" sz="1400" b="0" i="0" dirty="0" smtClean="0"/>
            <a:t>.</a:t>
          </a:r>
          <a:endParaRPr lang="en-US" sz="1400" dirty="0"/>
        </a:p>
      </dgm:t>
    </dgm:pt>
    <dgm:pt modelId="{21B352AB-D79F-4A23-A549-D05D05E3B60B}" type="parTrans" cxnId="{7B5442FB-BE69-41F1-BDB8-71AEEF053DF4}">
      <dgm:prSet/>
      <dgm:spPr/>
      <dgm:t>
        <a:bodyPr/>
        <a:lstStyle/>
        <a:p>
          <a:endParaRPr lang="it-IT" sz="2000"/>
        </a:p>
      </dgm:t>
    </dgm:pt>
    <dgm:pt modelId="{19B14068-7180-447F-96E7-CD704891E7FD}" type="sibTrans" cxnId="{7B5442FB-BE69-41F1-BDB8-71AEEF053DF4}">
      <dgm:prSet/>
      <dgm:spPr/>
      <dgm:t>
        <a:bodyPr/>
        <a:lstStyle/>
        <a:p>
          <a:endParaRPr lang="it-IT" sz="2000"/>
        </a:p>
      </dgm:t>
    </dgm:pt>
    <dgm:pt modelId="{94378645-C875-4853-9881-2413EC7786FA}">
      <dgm:prSet custT="1"/>
      <dgm:spPr/>
      <dgm:t>
        <a:bodyPr/>
        <a:lstStyle/>
        <a:p>
          <a:r>
            <a:rPr lang="en-US" sz="1400" b="1" i="0" dirty="0" smtClean="0">
              <a:effectLst>
                <a:outerShdw blurRad="38100" dist="38100" dir="2700000" algn="tl">
                  <a:srgbClr val="000000">
                    <a:alpha val="43137"/>
                  </a:srgbClr>
                </a:outerShdw>
              </a:effectLst>
            </a:rPr>
            <a:t>Forcing trading partners to adopt similar green policies.</a:t>
          </a:r>
          <a:endParaRPr lang="en-US" sz="1400" b="1" dirty="0">
            <a:effectLst>
              <a:outerShdw blurRad="38100" dist="38100" dir="2700000" algn="tl">
                <a:srgbClr val="000000">
                  <a:alpha val="43137"/>
                </a:srgbClr>
              </a:outerShdw>
            </a:effectLst>
          </a:endParaRPr>
        </a:p>
      </dgm:t>
    </dgm:pt>
    <dgm:pt modelId="{669E96CA-462D-4852-A5AD-215178841A83}" type="parTrans" cxnId="{11B4BB42-7C03-419E-BDDA-4EFB8F53BF0A}">
      <dgm:prSet/>
      <dgm:spPr/>
      <dgm:t>
        <a:bodyPr/>
        <a:lstStyle/>
        <a:p>
          <a:endParaRPr lang="it-IT" sz="2000"/>
        </a:p>
      </dgm:t>
    </dgm:pt>
    <dgm:pt modelId="{7CB5474A-0B02-4EAC-8228-D40E4E1A94D3}" type="sibTrans" cxnId="{11B4BB42-7C03-419E-BDDA-4EFB8F53BF0A}">
      <dgm:prSet/>
      <dgm:spPr/>
      <dgm:t>
        <a:bodyPr/>
        <a:lstStyle/>
        <a:p>
          <a:endParaRPr lang="it-IT" sz="2000"/>
        </a:p>
      </dgm:t>
    </dgm:pt>
    <dgm:pt modelId="{6D5E293C-6C73-4159-87A6-E31BF4B9204F}">
      <dgm:prSet custT="1"/>
      <dgm:spPr/>
      <dgm:t>
        <a:bodyPr/>
        <a:lstStyle/>
        <a:p>
          <a:r>
            <a:rPr lang="en-US" sz="1400" b="1" i="0" dirty="0" smtClean="0">
              <a:effectLst>
                <a:outerShdw blurRad="38100" dist="38100" dir="2700000" algn="tl">
                  <a:srgbClr val="000000">
                    <a:alpha val="43137"/>
                  </a:srgbClr>
                </a:outerShdw>
              </a:effectLst>
            </a:rPr>
            <a:t>Carbon Border Adjustment Mechanism (CBAM); </a:t>
          </a:r>
          <a:r>
            <a:rPr lang="it-IT" sz="1400" b="1" i="0" dirty="0" err="1" smtClean="0">
              <a:effectLst>
                <a:outerShdw blurRad="38100" dist="38100" dir="2700000" algn="tl">
                  <a:srgbClr val="000000">
                    <a:alpha val="43137"/>
                  </a:srgbClr>
                </a:outerShdw>
              </a:effectLst>
            </a:rPr>
            <a:t>Deforestation</a:t>
          </a:r>
          <a:r>
            <a:rPr lang="it-IT" sz="1400" b="1" i="0" dirty="0" smtClean="0">
              <a:effectLst>
                <a:outerShdw blurRad="38100" dist="38100" dir="2700000" algn="tl">
                  <a:srgbClr val="000000">
                    <a:alpha val="43137"/>
                  </a:srgbClr>
                </a:outerShdw>
              </a:effectLst>
            </a:rPr>
            <a:t> </a:t>
          </a:r>
          <a:r>
            <a:rPr lang="it-IT" sz="1400" b="1" i="0" dirty="0" err="1" smtClean="0">
              <a:effectLst>
                <a:outerShdw blurRad="38100" dist="38100" dir="2700000" algn="tl">
                  <a:srgbClr val="000000">
                    <a:alpha val="43137"/>
                  </a:srgbClr>
                </a:outerShdw>
              </a:effectLst>
            </a:rPr>
            <a:t>Regulation</a:t>
          </a:r>
          <a:r>
            <a:rPr lang="it-IT" sz="1400" b="1" i="0" dirty="0" smtClean="0">
              <a:effectLst>
                <a:outerShdw blurRad="38100" dist="38100" dir="2700000" algn="tl">
                  <a:srgbClr val="000000">
                    <a:alpha val="43137"/>
                  </a:srgbClr>
                </a:outerShdw>
              </a:effectLst>
            </a:rPr>
            <a:t>, Directive on corporate </a:t>
          </a:r>
          <a:r>
            <a:rPr lang="it-IT" sz="1400" b="1" i="0" dirty="0" err="1" smtClean="0">
              <a:effectLst>
                <a:outerShdw blurRad="38100" dist="38100" dir="2700000" algn="tl">
                  <a:srgbClr val="000000">
                    <a:alpha val="43137"/>
                  </a:srgbClr>
                </a:outerShdw>
              </a:effectLst>
            </a:rPr>
            <a:t>sustainability</a:t>
          </a:r>
          <a:r>
            <a:rPr lang="it-IT" sz="1400" b="1" i="0" dirty="0" smtClean="0">
              <a:effectLst>
                <a:outerShdw blurRad="38100" dist="38100" dir="2700000" algn="tl">
                  <a:srgbClr val="000000">
                    <a:alpha val="43137"/>
                  </a:srgbClr>
                </a:outerShdw>
              </a:effectLst>
            </a:rPr>
            <a:t> </a:t>
          </a:r>
          <a:r>
            <a:rPr lang="en-US" sz="1400" b="1" i="0" dirty="0" smtClean="0">
              <a:effectLst>
                <a:outerShdw blurRad="38100" dist="38100" dir="2700000" algn="tl">
                  <a:srgbClr val="000000">
                    <a:alpha val="43137"/>
                  </a:srgbClr>
                </a:outerShdw>
              </a:effectLst>
            </a:rPr>
            <a:t> </a:t>
          </a:r>
          <a:endParaRPr lang="en-US" sz="1400" b="1" i="0" dirty="0">
            <a:effectLst>
              <a:outerShdw blurRad="38100" dist="38100" dir="2700000" algn="tl">
                <a:srgbClr val="000000">
                  <a:alpha val="43137"/>
                </a:srgbClr>
              </a:outerShdw>
            </a:effectLst>
          </a:endParaRPr>
        </a:p>
      </dgm:t>
    </dgm:pt>
    <dgm:pt modelId="{C06F25D7-CD80-4BE6-8A7E-2CEC92E0CFD0}" type="parTrans" cxnId="{551B00D4-53E7-4AD5-AF8C-EF9541B98C7F}">
      <dgm:prSet/>
      <dgm:spPr/>
      <dgm:t>
        <a:bodyPr/>
        <a:lstStyle/>
        <a:p>
          <a:endParaRPr lang="it-IT" sz="2000"/>
        </a:p>
      </dgm:t>
    </dgm:pt>
    <dgm:pt modelId="{6BBEA546-C226-4722-8CE9-3E4FDED6A22F}" type="sibTrans" cxnId="{551B00D4-53E7-4AD5-AF8C-EF9541B98C7F}">
      <dgm:prSet/>
      <dgm:spPr/>
      <dgm:t>
        <a:bodyPr/>
        <a:lstStyle/>
        <a:p>
          <a:endParaRPr lang="it-IT" sz="2000"/>
        </a:p>
      </dgm:t>
    </dgm:pt>
    <dgm:pt modelId="{33940AE8-DD9D-4616-8712-850B3DF2B2D6}">
      <dgm:prSet custT="1"/>
      <dgm:spPr/>
      <dgm:t>
        <a:bodyPr/>
        <a:lstStyle/>
        <a:p>
          <a:r>
            <a:rPr lang="en-US" sz="1400" b="1" i="0" dirty="0" smtClean="0">
              <a:effectLst>
                <a:outerShdw blurRad="38100" dist="38100" dir="2700000" algn="tl">
                  <a:srgbClr val="000000">
                    <a:alpha val="43137"/>
                  </a:srgbClr>
                </a:outerShdw>
              </a:effectLst>
            </a:rPr>
            <a:t>Economic security strategy to assess future dependencies and maintain autonomy.</a:t>
          </a:r>
          <a:endParaRPr lang="it-IT" sz="1400" b="1" i="0" dirty="0">
            <a:effectLst>
              <a:outerShdw blurRad="38100" dist="38100" dir="2700000" algn="tl">
                <a:srgbClr val="000000">
                  <a:alpha val="43137"/>
                </a:srgbClr>
              </a:outerShdw>
            </a:effectLst>
          </a:endParaRPr>
        </a:p>
      </dgm:t>
    </dgm:pt>
    <dgm:pt modelId="{AF037E57-2CB4-40F9-A5C6-E14EF4EB4AAB}" type="parTrans" cxnId="{07A9D395-25F6-4E93-9953-3A0C4655D12A}">
      <dgm:prSet/>
      <dgm:spPr/>
      <dgm:t>
        <a:bodyPr/>
        <a:lstStyle/>
        <a:p>
          <a:endParaRPr lang="it-IT" sz="2000"/>
        </a:p>
      </dgm:t>
    </dgm:pt>
    <dgm:pt modelId="{67F67E33-3F1F-45FC-868D-38EF7EA3A8A9}" type="sibTrans" cxnId="{07A9D395-25F6-4E93-9953-3A0C4655D12A}">
      <dgm:prSet/>
      <dgm:spPr/>
      <dgm:t>
        <a:bodyPr/>
        <a:lstStyle/>
        <a:p>
          <a:endParaRPr lang="it-IT" sz="2000"/>
        </a:p>
      </dgm:t>
    </dgm:pt>
    <dgm:pt modelId="{A1D1CCD8-4B55-45D0-A4DF-75EA1A3B2D45}">
      <dgm:prSet custT="1"/>
      <dgm:spPr/>
      <dgm:t>
        <a:bodyPr/>
        <a:lstStyle/>
        <a:p>
          <a:r>
            <a:rPr lang="en-US" sz="1400" b="1" i="0" dirty="0" smtClean="0">
              <a:effectLst>
                <a:outerShdw blurRad="38100" dist="38100" dir="2700000" algn="tl">
                  <a:srgbClr val="000000">
                    <a:alpha val="43137"/>
                  </a:srgbClr>
                </a:outerShdw>
              </a:effectLst>
            </a:rPr>
            <a:t>Importance of preserving collaboration and promoting industrial cooperation agreements (TTC).</a:t>
          </a:r>
          <a:endParaRPr lang="en-US" sz="1400" b="1" i="0" dirty="0">
            <a:effectLst>
              <a:outerShdw blurRad="38100" dist="38100" dir="2700000" algn="tl">
                <a:srgbClr val="000000">
                  <a:alpha val="43137"/>
                </a:srgbClr>
              </a:outerShdw>
            </a:effectLst>
          </a:endParaRPr>
        </a:p>
      </dgm:t>
    </dgm:pt>
    <dgm:pt modelId="{7BFFFE7B-DC6D-4DC9-83C2-15CE5D154554}" type="parTrans" cxnId="{7CE3AF62-AA69-4BD9-9E4A-FEC6D8007E98}">
      <dgm:prSet/>
      <dgm:spPr/>
      <dgm:t>
        <a:bodyPr/>
        <a:lstStyle/>
        <a:p>
          <a:endParaRPr lang="it-IT" sz="2000"/>
        </a:p>
      </dgm:t>
    </dgm:pt>
    <dgm:pt modelId="{7E9315C0-176F-4A9C-B045-858854F1FE42}" type="sibTrans" cxnId="{7CE3AF62-AA69-4BD9-9E4A-FEC6D8007E98}">
      <dgm:prSet/>
      <dgm:spPr/>
      <dgm:t>
        <a:bodyPr/>
        <a:lstStyle/>
        <a:p>
          <a:endParaRPr lang="it-IT" sz="2000"/>
        </a:p>
      </dgm:t>
    </dgm:pt>
    <dgm:pt modelId="{F0E265C6-B6DA-4410-A555-4973321DFCE2}">
      <dgm:prSet custT="1"/>
      <dgm:spPr/>
      <dgm:t>
        <a:bodyPr/>
        <a:lstStyle/>
        <a:p>
          <a:r>
            <a:rPr lang="en-US" sz="1400" b="1" i="0" dirty="0" smtClean="0">
              <a:effectLst>
                <a:outerShdw blurRad="38100" dist="38100" dir="2700000" algn="tl">
                  <a:srgbClr val="000000">
                    <a:alpha val="43137"/>
                  </a:srgbClr>
                </a:outerShdw>
              </a:effectLst>
            </a:rPr>
            <a:t>transformation from a net-zero technology importer to a manufacturer</a:t>
          </a:r>
          <a:r>
            <a:rPr lang="en-US" sz="1400" dirty="0" smtClean="0"/>
            <a:t>.</a:t>
          </a:r>
          <a:endParaRPr lang="it-IT" sz="1400" dirty="0"/>
        </a:p>
      </dgm:t>
    </dgm:pt>
    <dgm:pt modelId="{A26DA389-F153-4A3A-8343-6E390BFDF24C}" type="parTrans" cxnId="{9969EE3E-B1A6-49A5-A6BC-68EDD7D20971}">
      <dgm:prSet/>
      <dgm:spPr/>
      <dgm:t>
        <a:bodyPr/>
        <a:lstStyle/>
        <a:p>
          <a:endParaRPr lang="it-IT" sz="2000"/>
        </a:p>
      </dgm:t>
    </dgm:pt>
    <dgm:pt modelId="{6AA5C34E-4D02-497E-84C3-0788847329E2}" type="sibTrans" cxnId="{9969EE3E-B1A6-49A5-A6BC-68EDD7D20971}">
      <dgm:prSet/>
      <dgm:spPr/>
      <dgm:t>
        <a:bodyPr/>
        <a:lstStyle/>
        <a:p>
          <a:endParaRPr lang="it-IT" sz="2000"/>
        </a:p>
      </dgm:t>
    </dgm:pt>
    <dgm:pt modelId="{0AC45427-41B2-4C15-9A1F-1B67B964BBE8}" type="pres">
      <dgm:prSet presAssocID="{B5C4F183-C6D0-4E8B-8EF2-24894654A99F}" presName="theList" presStyleCnt="0">
        <dgm:presLayoutVars>
          <dgm:dir/>
          <dgm:animLvl val="lvl"/>
          <dgm:resizeHandles val="exact"/>
        </dgm:presLayoutVars>
      </dgm:prSet>
      <dgm:spPr/>
      <dgm:t>
        <a:bodyPr/>
        <a:lstStyle/>
        <a:p>
          <a:endParaRPr lang="it-IT"/>
        </a:p>
      </dgm:t>
    </dgm:pt>
    <dgm:pt modelId="{FA31D3A7-F194-414D-885D-F2A443700CE5}" type="pres">
      <dgm:prSet presAssocID="{D553363D-F3ED-46C2-9865-DB29BA0872DE}" presName="compNode" presStyleCnt="0"/>
      <dgm:spPr/>
      <dgm:t>
        <a:bodyPr/>
        <a:lstStyle/>
        <a:p>
          <a:endParaRPr lang="it-IT"/>
        </a:p>
      </dgm:t>
    </dgm:pt>
    <dgm:pt modelId="{CF3CE7D5-D4E1-48DB-8456-BEA7E76C2D9B}" type="pres">
      <dgm:prSet presAssocID="{D553363D-F3ED-46C2-9865-DB29BA0872DE}" presName="aNode" presStyleLbl="bgShp" presStyleIdx="0" presStyleCnt="3" custLinFactNeighborX="-345" custLinFactNeighborY="513"/>
      <dgm:spPr/>
      <dgm:t>
        <a:bodyPr/>
        <a:lstStyle/>
        <a:p>
          <a:endParaRPr lang="it-IT"/>
        </a:p>
      </dgm:t>
    </dgm:pt>
    <dgm:pt modelId="{7E9C06FF-B65A-41E4-9DD4-FE3A189172D8}" type="pres">
      <dgm:prSet presAssocID="{D553363D-F3ED-46C2-9865-DB29BA0872DE}" presName="textNode" presStyleLbl="bgShp" presStyleIdx="0" presStyleCnt="3"/>
      <dgm:spPr/>
      <dgm:t>
        <a:bodyPr/>
        <a:lstStyle/>
        <a:p>
          <a:endParaRPr lang="it-IT"/>
        </a:p>
      </dgm:t>
    </dgm:pt>
    <dgm:pt modelId="{7302C55D-2606-4460-9350-26E839620EFB}" type="pres">
      <dgm:prSet presAssocID="{D553363D-F3ED-46C2-9865-DB29BA0872DE}" presName="compChildNode" presStyleCnt="0"/>
      <dgm:spPr/>
      <dgm:t>
        <a:bodyPr/>
        <a:lstStyle/>
        <a:p>
          <a:endParaRPr lang="it-IT"/>
        </a:p>
      </dgm:t>
    </dgm:pt>
    <dgm:pt modelId="{AB8E3D61-A7EC-44B5-B775-8636BC47724E}" type="pres">
      <dgm:prSet presAssocID="{D553363D-F3ED-46C2-9865-DB29BA0872DE}" presName="theInnerList" presStyleCnt="0"/>
      <dgm:spPr/>
      <dgm:t>
        <a:bodyPr/>
        <a:lstStyle/>
        <a:p>
          <a:endParaRPr lang="it-IT"/>
        </a:p>
      </dgm:t>
    </dgm:pt>
    <dgm:pt modelId="{7345AF3D-A29F-4132-A0AD-B9215079A23B}" type="pres">
      <dgm:prSet presAssocID="{618B8FAD-C362-46BD-8DAE-74F63EAE925A}" presName="childNode" presStyleLbl="node1" presStyleIdx="0" presStyleCnt="9" custScaleX="111844">
        <dgm:presLayoutVars>
          <dgm:bulletEnabled val="1"/>
        </dgm:presLayoutVars>
      </dgm:prSet>
      <dgm:spPr/>
      <dgm:t>
        <a:bodyPr/>
        <a:lstStyle/>
        <a:p>
          <a:endParaRPr lang="it-IT"/>
        </a:p>
      </dgm:t>
    </dgm:pt>
    <dgm:pt modelId="{B93BC47A-8647-4222-B300-C3EF5235C3DC}" type="pres">
      <dgm:prSet presAssocID="{618B8FAD-C362-46BD-8DAE-74F63EAE925A}" presName="aSpace2" presStyleCnt="0"/>
      <dgm:spPr/>
      <dgm:t>
        <a:bodyPr/>
        <a:lstStyle/>
        <a:p>
          <a:endParaRPr lang="it-IT"/>
        </a:p>
      </dgm:t>
    </dgm:pt>
    <dgm:pt modelId="{05EAC644-166B-416F-8872-BD38FD7DDA8C}" type="pres">
      <dgm:prSet presAssocID="{F0E265C6-B6DA-4410-A555-4973321DFCE2}" presName="childNode" presStyleLbl="node1" presStyleIdx="1" presStyleCnt="9" custScaleX="110395">
        <dgm:presLayoutVars>
          <dgm:bulletEnabled val="1"/>
        </dgm:presLayoutVars>
      </dgm:prSet>
      <dgm:spPr/>
      <dgm:t>
        <a:bodyPr/>
        <a:lstStyle/>
        <a:p>
          <a:endParaRPr lang="it-IT"/>
        </a:p>
      </dgm:t>
    </dgm:pt>
    <dgm:pt modelId="{0925BBE4-26C8-4342-A3F1-2362DB1EE9BB}" type="pres">
      <dgm:prSet presAssocID="{F0E265C6-B6DA-4410-A555-4973321DFCE2}" presName="aSpace2" presStyleCnt="0"/>
      <dgm:spPr/>
      <dgm:t>
        <a:bodyPr/>
        <a:lstStyle/>
        <a:p>
          <a:endParaRPr lang="it-IT"/>
        </a:p>
      </dgm:t>
    </dgm:pt>
    <dgm:pt modelId="{676F7038-330A-4F5A-A82B-1B882BC786E2}" type="pres">
      <dgm:prSet presAssocID="{3455BE2C-101D-4122-B333-539EF3EFB167}" presName="childNode" presStyleLbl="node1" presStyleIdx="2" presStyleCnt="9" custScaleX="109670">
        <dgm:presLayoutVars>
          <dgm:bulletEnabled val="1"/>
        </dgm:presLayoutVars>
      </dgm:prSet>
      <dgm:spPr/>
      <dgm:t>
        <a:bodyPr/>
        <a:lstStyle/>
        <a:p>
          <a:endParaRPr lang="it-IT"/>
        </a:p>
      </dgm:t>
    </dgm:pt>
    <dgm:pt modelId="{F5029471-FF4D-4671-B685-B31865F1D5B4}" type="pres">
      <dgm:prSet presAssocID="{D553363D-F3ED-46C2-9865-DB29BA0872DE}" presName="aSpace" presStyleCnt="0"/>
      <dgm:spPr/>
      <dgm:t>
        <a:bodyPr/>
        <a:lstStyle/>
        <a:p>
          <a:endParaRPr lang="it-IT"/>
        </a:p>
      </dgm:t>
    </dgm:pt>
    <dgm:pt modelId="{5ED6BDEC-78C4-47A7-A82C-D36981E8EB61}" type="pres">
      <dgm:prSet presAssocID="{59C5FF53-D3D0-4F52-B09F-9A9B015010F7}" presName="compNode" presStyleCnt="0"/>
      <dgm:spPr/>
      <dgm:t>
        <a:bodyPr/>
        <a:lstStyle/>
        <a:p>
          <a:endParaRPr lang="it-IT"/>
        </a:p>
      </dgm:t>
    </dgm:pt>
    <dgm:pt modelId="{4872E167-FC33-4B9B-92E8-025E7B5C9C9A}" type="pres">
      <dgm:prSet presAssocID="{59C5FF53-D3D0-4F52-B09F-9A9B015010F7}" presName="aNode" presStyleLbl="bgShp" presStyleIdx="1" presStyleCnt="3" custLinFactNeighborX="345" custLinFactNeighborY="513"/>
      <dgm:spPr/>
      <dgm:t>
        <a:bodyPr/>
        <a:lstStyle/>
        <a:p>
          <a:endParaRPr lang="it-IT"/>
        </a:p>
      </dgm:t>
    </dgm:pt>
    <dgm:pt modelId="{49CC89CF-E6E5-4952-BD58-A337BEF68031}" type="pres">
      <dgm:prSet presAssocID="{59C5FF53-D3D0-4F52-B09F-9A9B015010F7}" presName="textNode" presStyleLbl="bgShp" presStyleIdx="1" presStyleCnt="3"/>
      <dgm:spPr/>
      <dgm:t>
        <a:bodyPr/>
        <a:lstStyle/>
        <a:p>
          <a:endParaRPr lang="it-IT"/>
        </a:p>
      </dgm:t>
    </dgm:pt>
    <dgm:pt modelId="{15588215-2EC3-4948-BD31-D0D31A616F97}" type="pres">
      <dgm:prSet presAssocID="{59C5FF53-D3D0-4F52-B09F-9A9B015010F7}" presName="compChildNode" presStyleCnt="0"/>
      <dgm:spPr/>
      <dgm:t>
        <a:bodyPr/>
        <a:lstStyle/>
        <a:p>
          <a:endParaRPr lang="it-IT"/>
        </a:p>
      </dgm:t>
    </dgm:pt>
    <dgm:pt modelId="{A55916C5-C5BE-4245-8E9A-3370FBA20503}" type="pres">
      <dgm:prSet presAssocID="{59C5FF53-D3D0-4F52-B09F-9A9B015010F7}" presName="theInnerList" presStyleCnt="0"/>
      <dgm:spPr/>
      <dgm:t>
        <a:bodyPr/>
        <a:lstStyle/>
        <a:p>
          <a:endParaRPr lang="it-IT"/>
        </a:p>
      </dgm:t>
    </dgm:pt>
    <dgm:pt modelId="{4A6E60D4-762C-4D8B-BD71-2A994A1AD46A}" type="pres">
      <dgm:prSet presAssocID="{2B832D29-789B-4AC6-A936-9838D635C67D}" presName="childNode" presStyleLbl="node1" presStyleIdx="3" presStyleCnt="9" custScaleX="109049">
        <dgm:presLayoutVars>
          <dgm:bulletEnabled val="1"/>
        </dgm:presLayoutVars>
      </dgm:prSet>
      <dgm:spPr/>
      <dgm:t>
        <a:bodyPr/>
        <a:lstStyle/>
        <a:p>
          <a:endParaRPr lang="it-IT"/>
        </a:p>
      </dgm:t>
    </dgm:pt>
    <dgm:pt modelId="{8B8F26F4-2990-44A8-A755-7C9C101FE0AD}" type="pres">
      <dgm:prSet presAssocID="{2B832D29-789B-4AC6-A936-9838D635C67D}" presName="aSpace2" presStyleCnt="0"/>
      <dgm:spPr/>
      <dgm:t>
        <a:bodyPr/>
        <a:lstStyle/>
        <a:p>
          <a:endParaRPr lang="it-IT"/>
        </a:p>
      </dgm:t>
    </dgm:pt>
    <dgm:pt modelId="{B4DDE4DC-4DE0-4300-89D7-17B838CE64B8}" type="pres">
      <dgm:prSet presAssocID="{33940AE8-DD9D-4616-8712-850B3DF2B2D6}" presName="childNode" presStyleLbl="node1" presStyleIdx="4" presStyleCnt="9" custScaleX="108325">
        <dgm:presLayoutVars>
          <dgm:bulletEnabled val="1"/>
        </dgm:presLayoutVars>
      </dgm:prSet>
      <dgm:spPr/>
      <dgm:t>
        <a:bodyPr/>
        <a:lstStyle/>
        <a:p>
          <a:endParaRPr lang="it-IT"/>
        </a:p>
      </dgm:t>
    </dgm:pt>
    <dgm:pt modelId="{F72AB8E7-98FE-4C1A-9F25-B169D7360EB1}" type="pres">
      <dgm:prSet presAssocID="{33940AE8-DD9D-4616-8712-850B3DF2B2D6}" presName="aSpace2" presStyleCnt="0"/>
      <dgm:spPr/>
      <dgm:t>
        <a:bodyPr/>
        <a:lstStyle/>
        <a:p>
          <a:endParaRPr lang="it-IT"/>
        </a:p>
      </dgm:t>
    </dgm:pt>
    <dgm:pt modelId="{8BD95D33-D1BC-4F30-91B1-B57A6A879AE3}" type="pres">
      <dgm:prSet presAssocID="{A1D1CCD8-4B55-45D0-A4DF-75EA1A3B2D45}" presName="childNode" presStyleLbl="node1" presStyleIdx="5" presStyleCnt="9" custScaleX="110499">
        <dgm:presLayoutVars>
          <dgm:bulletEnabled val="1"/>
        </dgm:presLayoutVars>
      </dgm:prSet>
      <dgm:spPr/>
      <dgm:t>
        <a:bodyPr/>
        <a:lstStyle/>
        <a:p>
          <a:endParaRPr lang="it-IT"/>
        </a:p>
      </dgm:t>
    </dgm:pt>
    <dgm:pt modelId="{AC8F7049-FC07-4A34-955C-A858A19DC1FC}" type="pres">
      <dgm:prSet presAssocID="{59C5FF53-D3D0-4F52-B09F-9A9B015010F7}" presName="aSpace" presStyleCnt="0"/>
      <dgm:spPr/>
      <dgm:t>
        <a:bodyPr/>
        <a:lstStyle/>
        <a:p>
          <a:endParaRPr lang="it-IT"/>
        </a:p>
      </dgm:t>
    </dgm:pt>
    <dgm:pt modelId="{E87F22AC-E0B6-441A-B44A-529193C82335}" type="pres">
      <dgm:prSet presAssocID="{75646A02-8B15-433A-82FF-97284CE3CF9A}" presName="compNode" presStyleCnt="0"/>
      <dgm:spPr/>
      <dgm:t>
        <a:bodyPr/>
        <a:lstStyle/>
        <a:p>
          <a:endParaRPr lang="it-IT"/>
        </a:p>
      </dgm:t>
    </dgm:pt>
    <dgm:pt modelId="{CE0D92B9-573F-4444-ADF5-04A8FCF00F56}" type="pres">
      <dgm:prSet presAssocID="{75646A02-8B15-433A-82FF-97284CE3CF9A}" presName="aNode" presStyleLbl="bgShp" presStyleIdx="2" presStyleCnt="3"/>
      <dgm:spPr/>
      <dgm:t>
        <a:bodyPr/>
        <a:lstStyle/>
        <a:p>
          <a:endParaRPr lang="it-IT"/>
        </a:p>
      </dgm:t>
    </dgm:pt>
    <dgm:pt modelId="{342BB5A8-A4C2-45C6-A48C-1BAC31DEFF74}" type="pres">
      <dgm:prSet presAssocID="{75646A02-8B15-433A-82FF-97284CE3CF9A}" presName="textNode" presStyleLbl="bgShp" presStyleIdx="2" presStyleCnt="3"/>
      <dgm:spPr/>
      <dgm:t>
        <a:bodyPr/>
        <a:lstStyle/>
        <a:p>
          <a:endParaRPr lang="it-IT"/>
        </a:p>
      </dgm:t>
    </dgm:pt>
    <dgm:pt modelId="{2EE968CF-60AC-4EC3-92D1-A0F7935D8BC0}" type="pres">
      <dgm:prSet presAssocID="{75646A02-8B15-433A-82FF-97284CE3CF9A}" presName="compChildNode" presStyleCnt="0"/>
      <dgm:spPr/>
      <dgm:t>
        <a:bodyPr/>
        <a:lstStyle/>
        <a:p>
          <a:endParaRPr lang="it-IT"/>
        </a:p>
      </dgm:t>
    </dgm:pt>
    <dgm:pt modelId="{A56AB416-FF03-4A32-A105-B994512E4221}" type="pres">
      <dgm:prSet presAssocID="{75646A02-8B15-433A-82FF-97284CE3CF9A}" presName="theInnerList" presStyleCnt="0"/>
      <dgm:spPr/>
      <dgm:t>
        <a:bodyPr/>
        <a:lstStyle/>
        <a:p>
          <a:endParaRPr lang="it-IT"/>
        </a:p>
      </dgm:t>
    </dgm:pt>
    <dgm:pt modelId="{9B924B57-AAE9-4F0B-85C9-9B5E32E4106F}" type="pres">
      <dgm:prSet presAssocID="{94378645-C875-4853-9881-2413EC7786FA}" presName="childNode" presStyleLbl="node1" presStyleIdx="6" presStyleCnt="9" custScaleX="114226">
        <dgm:presLayoutVars>
          <dgm:bulletEnabled val="1"/>
        </dgm:presLayoutVars>
      </dgm:prSet>
      <dgm:spPr/>
      <dgm:t>
        <a:bodyPr/>
        <a:lstStyle/>
        <a:p>
          <a:endParaRPr lang="it-IT"/>
        </a:p>
      </dgm:t>
    </dgm:pt>
    <dgm:pt modelId="{F0E45020-3555-41F6-9924-A9911A0EAA80}" type="pres">
      <dgm:prSet presAssocID="{94378645-C875-4853-9881-2413EC7786FA}" presName="aSpace2" presStyleCnt="0"/>
      <dgm:spPr/>
      <dgm:t>
        <a:bodyPr/>
        <a:lstStyle/>
        <a:p>
          <a:endParaRPr lang="it-IT"/>
        </a:p>
      </dgm:t>
    </dgm:pt>
    <dgm:pt modelId="{541F24A6-CD55-4C2E-8AA1-5A62F7002585}" type="pres">
      <dgm:prSet presAssocID="{2C6D788B-16A5-4FE9-8AB9-BFA7E878DE87}" presName="childNode" presStyleLbl="node1" presStyleIdx="7" presStyleCnt="9" custScaleX="111327">
        <dgm:presLayoutVars>
          <dgm:bulletEnabled val="1"/>
        </dgm:presLayoutVars>
      </dgm:prSet>
      <dgm:spPr/>
      <dgm:t>
        <a:bodyPr/>
        <a:lstStyle/>
        <a:p>
          <a:endParaRPr lang="it-IT"/>
        </a:p>
      </dgm:t>
    </dgm:pt>
    <dgm:pt modelId="{B9CCEBB8-F7FD-476C-9EE8-7358FD365140}" type="pres">
      <dgm:prSet presAssocID="{2C6D788B-16A5-4FE9-8AB9-BFA7E878DE87}" presName="aSpace2" presStyleCnt="0"/>
      <dgm:spPr/>
      <dgm:t>
        <a:bodyPr/>
        <a:lstStyle/>
        <a:p>
          <a:endParaRPr lang="it-IT"/>
        </a:p>
      </dgm:t>
    </dgm:pt>
    <dgm:pt modelId="{EE59B989-69DF-468F-A181-334DE105FE46}" type="pres">
      <dgm:prSet presAssocID="{6D5E293C-6C73-4159-87A6-E31BF4B9204F}" presName="childNode" presStyleLbl="node1" presStyleIdx="8" presStyleCnt="9" custScaleX="112777">
        <dgm:presLayoutVars>
          <dgm:bulletEnabled val="1"/>
        </dgm:presLayoutVars>
      </dgm:prSet>
      <dgm:spPr/>
      <dgm:t>
        <a:bodyPr/>
        <a:lstStyle/>
        <a:p>
          <a:endParaRPr lang="it-IT"/>
        </a:p>
      </dgm:t>
    </dgm:pt>
  </dgm:ptLst>
  <dgm:cxnLst>
    <dgm:cxn modelId="{61BE5C01-D978-4515-ABDA-EE27298B4587}" type="presOf" srcId="{3455BE2C-101D-4122-B333-539EF3EFB167}" destId="{676F7038-330A-4F5A-A82B-1B882BC786E2}" srcOrd="0" destOrd="0" presId="urn:microsoft.com/office/officeart/2005/8/layout/lProcess2"/>
    <dgm:cxn modelId="{B26DCEE5-8185-4673-A41C-C9A0A5876A53}" type="presOf" srcId="{75646A02-8B15-433A-82FF-97284CE3CF9A}" destId="{342BB5A8-A4C2-45C6-A48C-1BAC31DEFF74}" srcOrd="1" destOrd="0" presId="urn:microsoft.com/office/officeart/2005/8/layout/lProcess2"/>
    <dgm:cxn modelId="{359F2B8E-F8BC-44D0-A1BF-9A91456609A6}" type="presOf" srcId="{6D5E293C-6C73-4159-87A6-E31BF4B9204F}" destId="{EE59B989-69DF-468F-A181-334DE105FE46}" srcOrd="0" destOrd="0" presId="urn:microsoft.com/office/officeart/2005/8/layout/lProcess2"/>
    <dgm:cxn modelId="{A703A40D-1EA1-460B-8F93-DDC059753494}" srcId="{59C5FF53-D3D0-4F52-B09F-9A9B015010F7}" destId="{2B832D29-789B-4AC6-A936-9838D635C67D}" srcOrd="0" destOrd="0" parTransId="{C8CAF155-0E8E-46F6-9F76-9A9A87A0A565}" sibTransId="{DD06B8BF-5B26-4F67-88D3-08FB100CEEE2}"/>
    <dgm:cxn modelId="{037B23A6-20E4-4695-A4D1-B9ADF3569D39}" srcId="{D553363D-F3ED-46C2-9865-DB29BA0872DE}" destId="{618B8FAD-C362-46BD-8DAE-74F63EAE925A}" srcOrd="0" destOrd="0" parTransId="{0C45046E-6F20-49A1-AB39-0645CA4DD907}" sibTransId="{552DE44E-42A6-44A4-A4C7-0D107D3492DE}"/>
    <dgm:cxn modelId="{472B055F-9670-4872-8077-22E3D03F1B4C}" type="presOf" srcId="{75646A02-8B15-433A-82FF-97284CE3CF9A}" destId="{CE0D92B9-573F-4444-ADF5-04A8FCF00F56}" srcOrd="0" destOrd="0" presId="urn:microsoft.com/office/officeart/2005/8/layout/lProcess2"/>
    <dgm:cxn modelId="{DA40F89F-F796-47C7-9723-4C63082E6D96}" type="presOf" srcId="{33940AE8-DD9D-4616-8712-850B3DF2B2D6}" destId="{B4DDE4DC-4DE0-4300-89D7-17B838CE64B8}" srcOrd="0" destOrd="0" presId="urn:microsoft.com/office/officeart/2005/8/layout/lProcess2"/>
    <dgm:cxn modelId="{744FA4C8-F8B0-440C-A8DE-12F13A21693C}" srcId="{B5C4F183-C6D0-4E8B-8EF2-24894654A99F}" destId="{75646A02-8B15-433A-82FF-97284CE3CF9A}" srcOrd="2" destOrd="0" parTransId="{2B9E4AC0-D725-4866-B25C-60BB3161D3CB}" sibTransId="{06111253-0DB9-43C8-99F8-BCB60DC90122}"/>
    <dgm:cxn modelId="{7CE3AF62-AA69-4BD9-9E4A-FEC6D8007E98}" srcId="{59C5FF53-D3D0-4F52-B09F-9A9B015010F7}" destId="{A1D1CCD8-4B55-45D0-A4DF-75EA1A3B2D45}" srcOrd="2" destOrd="0" parTransId="{7BFFFE7B-DC6D-4DC9-83C2-15CE5D154554}" sibTransId="{7E9315C0-176F-4A9C-B045-858854F1FE42}"/>
    <dgm:cxn modelId="{1B74C785-4578-4889-A5B7-1D27E5A89AEE}" type="presOf" srcId="{59C5FF53-D3D0-4F52-B09F-9A9B015010F7}" destId="{49CC89CF-E6E5-4952-BD58-A337BEF68031}" srcOrd="1" destOrd="0" presId="urn:microsoft.com/office/officeart/2005/8/layout/lProcess2"/>
    <dgm:cxn modelId="{37D10CA5-2792-4EE8-8D4E-D7AB21957386}" type="presOf" srcId="{D553363D-F3ED-46C2-9865-DB29BA0872DE}" destId="{CF3CE7D5-D4E1-48DB-8456-BEA7E76C2D9B}" srcOrd="0" destOrd="0" presId="urn:microsoft.com/office/officeart/2005/8/layout/lProcess2"/>
    <dgm:cxn modelId="{728EB881-A36C-4D87-88E9-B2FA084DC851}" srcId="{B5C4F183-C6D0-4E8B-8EF2-24894654A99F}" destId="{D553363D-F3ED-46C2-9865-DB29BA0872DE}" srcOrd="0" destOrd="0" parTransId="{FFBC45FE-BF09-4C8D-BF32-F21AE46F8400}" sibTransId="{D96A5B64-ED8D-4D6F-8A7B-10E5ED8EDC89}"/>
    <dgm:cxn modelId="{9969EE3E-B1A6-49A5-A6BC-68EDD7D20971}" srcId="{D553363D-F3ED-46C2-9865-DB29BA0872DE}" destId="{F0E265C6-B6DA-4410-A555-4973321DFCE2}" srcOrd="1" destOrd="0" parTransId="{A26DA389-F153-4A3A-8343-6E390BFDF24C}" sibTransId="{6AA5C34E-4D02-497E-84C3-0788847329E2}"/>
    <dgm:cxn modelId="{FBB2A77E-9772-42FE-B12B-28290E9D2CE3}" type="presOf" srcId="{D553363D-F3ED-46C2-9865-DB29BA0872DE}" destId="{7E9C06FF-B65A-41E4-9DD4-FE3A189172D8}" srcOrd="1" destOrd="0" presId="urn:microsoft.com/office/officeart/2005/8/layout/lProcess2"/>
    <dgm:cxn modelId="{EB8BB3E5-F47F-4A77-BC9F-4C76E0574DC0}" type="presOf" srcId="{94378645-C875-4853-9881-2413EC7786FA}" destId="{9B924B57-AAE9-4F0B-85C9-9B5E32E4106F}" srcOrd="0" destOrd="0" presId="urn:microsoft.com/office/officeart/2005/8/layout/lProcess2"/>
    <dgm:cxn modelId="{003B747E-1333-4DFC-86CF-6999720C5BB0}" type="presOf" srcId="{2C6D788B-16A5-4FE9-8AB9-BFA7E878DE87}" destId="{541F24A6-CD55-4C2E-8AA1-5A62F7002585}" srcOrd="0" destOrd="0" presId="urn:microsoft.com/office/officeart/2005/8/layout/lProcess2"/>
    <dgm:cxn modelId="{7B5442FB-BE69-41F1-BDB8-71AEEF053DF4}" srcId="{D553363D-F3ED-46C2-9865-DB29BA0872DE}" destId="{3455BE2C-101D-4122-B333-539EF3EFB167}" srcOrd="2" destOrd="0" parTransId="{21B352AB-D79F-4A23-A549-D05D05E3B60B}" sibTransId="{19B14068-7180-447F-96E7-CD704891E7FD}"/>
    <dgm:cxn modelId="{44DE8315-06C4-4406-AFE5-38FEA567F963}" type="presOf" srcId="{F0E265C6-B6DA-4410-A555-4973321DFCE2}" destId="{05EAC644-166B-416F-8872-BD38FD7DDA8C}" srcOrd="0" destOrd="0" presId="urn:microsoft.com/office/officeart/2005/8/layout/lProcess2"/>
    <dgm:cxn modelId="{551B00D4-53E7-4AD5-AF8C-EF9541B98C7F}" srcId="{75646A02-8B15-433A-82FF-97284CE3CF9A}" destId="{6D5E293C-6C73-4159-87A6-E31BF4B9204F}" srcOrd="2" destOrd="0" parTransId="{C06F25D7-CD80-4BE6-8A7E-2CEC92E0CFD0}" sibTransId="{6BBEA546-C226-4722-8CE9-3E4FDED6A22F}"/>
    <dgm:cxn modelId="{10FDE8F2-B9DC-48FB-8F99-A2EABF5CDC0B}" srcId="{B5C4F183-C6D0-4E8B-8EF2-24894654A99F}" destId="{59C5FF53-D3D0-4F52-B09F-9A9B015010F7}" srcOrd="1" destOrd="0" parTransId="{5B6F2A54-24A2-4F32-84FA-68CBC7BA8D39}" sibTransId="{14B2E107-1559-4768-ABE5-75728EB3CDB4}"/>
    <dgm:cxn modelId="{11B4BB42-7C03-419E-BDDA-4EFB8F53BF0A}" srcId="{75646A02-8B15-433A-82FF-97284CE3CF9A}" destId="{94378645-C875-4853-9881-2413EC7786FA}" srcOrd="0" destOrd="0" parTransId="{669E96CA-462D-4852-A5AD-215178841A83}" sibTransId="{7CB5474A-0B02-4EAC-8228-D40E4E1A94D3}"/>
    <dgm:cxn modelId="{07A9D395-25F6-4E93-9953-3A0C4655D12A}" srcId="{59C5FF53-D3D0-4F52-B09F-9A9B015010F7}" destId="{33940AE8-DD9D-4616-8712-850B3DF2B2D6}" srcOrd="1" destOrd="0" parTransId="{AF037E57-2CB4-40F9-A5C6-E14EF4EB4AAB}" sibTransId="{67F67E33-3F1F-45FC-868D-38EF7EA3A8A9}"/>
    <dgm:cxn modelId="{C4610716-483B-4580-9702-6BEB413D52FC}" type="presOf" srcId="{2B832D29-789B-4AC6-A936-9838D635C67D}" destId="{4A6E60D4-762C-4D8B-BD71-2A994A1AD46A}" srcOrd="0" destOrd="0" presId="urn:microsoft.com/office/officeart/2005/8/layout/lProcess2"/>
    <dgm:cxn modelId="{215234CC-E342-434E-8B82-0F85D5A8DAD5}" type="presOf" srcId="{A1D1CCD8-4B55-45D0-A4DF-75EA1A3B2D45}" destId="{8BD95D33-D1BC-4F30-91B1-B57A6A879AE3}" srcOrd="0" destOrd="0" presId="urn:microsoft.com/office/officeart/2005/8/layout/lProcess2"/>
    <dgm:cxn modelId="{831DA3CC-3039-4174-A910-C887399863F7}" type="presOf" srcId="{59C5FF53-D3D0-4F52-B09F-9A9B015010F7}" destId="{4872E167-FC33-4B9B-92E8-025E7B5C9C9A}" srcOrd="0" destOrd="0" presId="urn:microsoft.com/office/officeart/2005/8/layout/lProcess2"/>
    <dgm:cxn modelId="{A8D987C1-A668-4E81-B4E8-34F54EB54C10}" srcId="{75646A02-8B15-433A-82FF-97284CE3CF9A}" destId="{2C6D788B-16A5-4FE9-8AB9-BFA7E878DE87}" srcOrd="1" destOrd="0" parTransId="{EF64147B-B055-4E33-8480-824318772DA0}" sibTransId="{D5A515EC-7D8D-4DC7-BCD7-E2E27BF570A0}"/>
    <dgm:cxn modelId="{AC27DF37-A124-4940-8C70-4C0E1AB3206B}" type="presOf" srcId="{B5C4F183-C6D0-4E8B-8EF2-24894654A99F}" destId="{0AC45427-41B2-4C15-9A1F-1B67B964BBE8}" srcOrd="0" destOrd="0" presId="urn:microsoft.com/office/officeart/2005/8/layout/lProcess2"/>
    <dgm:cxn modelId="{27C651C0-4EAE-41EB-8EDD-6FC4F187672F}" type="presOf" srcId="{618B8FAD-C362-46BD-8DAE-74F63EAE925A}" destId="{7345AF3D-A29F-4132-A0AD-B9215079A23B}" srcOrd="0" destOrd="0" presId="urn:microsoft.com/office/officeart/2005/8/layout/lProcess2"/>
    <dgm:cxn modelId="{A4C5D1D9-A059-469F-B889-55CC588CEAB4}" type="presParOf" srcId="{0AC45427-41B2-4C15-9A1F-1B67B964BBE8}" destId="{FA31D3A7-F194-414D-885D-F2A443700CE5}" srcOrd="0" destOrd="0" presId="urn:microsoft.com/office/officeart/2005/8/layout/lProcess2"/>
    <dgm:cxn modelId="{265DB54C-069A-4306-B89B-1D80F50125B4}" type="presParOf" srcId="{FA31D3A7-F194-414D-885D-F2A443700CE5}" destId="{CF3CE7D5-D4E1-48DB-8456-BEA7E76C2D9B}" srcOrd="0" destOrd="0" presId="urn:microsoft.com/office/officeart/2005/8/layout/lProcess2"/>
    <dgm:cxn modelId="{14998934-5A52-4E88-B53E-4C49778BF7DC}" type="presParOf" srcId="{FA31D3A7-F194-414D-885D-F2A443700CE5}" destId="{7E9C06FF-B65A-41E4-9DD4-FE3A189172D8}" srcOrd="1" destOrd="0" presId="urn:microsoft.com/office/officeart/2005/8/layout/lProcess2"/>
    <dgm:cxn modelId="{A0361841-C968-4114-B875-9A9D7CFC18D8}" type="presParOf" srcId="{FA31D3A7-F194-414D-885D-F2A443700CE5}" destId="{7302C55D-2606-4460-9350-26E839620EFB}" srcOrd="2" destOrd="0" presId="urn:microsoft.com/office/officeart/2005/8/layout/lProcess2"/>
    <dgm:cxn modelId="{4B8396AB-F88E-4C0A-A038-9039C9BBA8BD}" type="presParOf" srcId="{7302C55D-2606-4460-9350-26E839620EFB}" destId="{AB8E3D61-A7EC-44B5-B775-8636BC47724E}" srcOrd="0" destOrd="0" presId="urn:microsoft.com/office/officeart/2005/8/layout/lProcess2"/>
    <dgm:cxn modelId="{CB637EFA-5BC6-4B4A-BDA5-EAA39E6C9227}" type="presParOf" srcId="{AB8E3D61-A7EC-44B5-B775-8636BC47724E}" destId="{7345AF3D-A29F-4132-A0AD-B9215079A23B}" srcOrd="0" destOrd="0" presId="urn:microsoft.com/office/officeart/2005/8/layout/lProcess2"/>
    <dgm:cxn modelId="{D0704C22-7D20-4C42-9DF4-8A8EF82898F1}" type="presParOf" srcId="{AB8E3D61-A7EC-44B5-B775-8636BC47724E}" destId="{B93BC47A-8647-4222-B300-C3EF5235C3DC}" srcOrd="1" destOrd="0" presId="urn:microsoft.com/office/officeart/2005/8/layout/lProcess2"/>
    <dgm:cxn modelId="{FDA312BC-4582-45D7-921E-FF043CDEF5A1}" type="presParOf" srcId="{AB8E3D61-A7EC-44B5-B775-8636BC47724E}" destId="{05EAC644-166B-416F-8872-BD38FD7DDA8C}" srcOrd="2" destOrd="0" presId="urn:microsoft.com/office/officeart/2005/8/layout/lProcess2"/>
    <dgm:cxn modelId="{AAD8A6F8-94CC-41FD-A543-E5A09671E84B}" type="presParOf" srcId="{AB8E3D61-A7EC-44B5-B775-8636BC47724E}" destId="{0925BBE4-26C8-4342-A3F1-2362DB1EE9BB}" srcOrd="3" destOrd="0" presId="urn:microsoft.com/office/officeart/2005/8/layout/lProcess2"/>
    <dgm:cxn modelId="{9A301992-D3B5-4B74-8F85-7E2B1F32B696}" type="presParOf" srcId="{AB8E3D61-A7EC-44B5-B775-8636BC47724E}" destId="{676F7038-330A-4F5A-A82B-1B882BC786E2}" srcOrd="4" destOrd="0" presId="urn:microsoft.com/office/officeart/2005/8/layout/lProcess2"/>
    <dgm:cxn modelId="{87AA7B36-AC1A-4E8A-B2A0-02651FDBE381}" type="presParOf" srcId="{0AC45427-41B2-4C15-9A1F-1B67B964BBE8}" destId="{F5029471-FF4D-4671-B685-B31865F1D5B4}" srcOrd="1" destOrd="0" presId="urn:microsoft.com/office/officeart/2005/8/layout/lProcess2"/>
    <dgm:cxn modelId="{661EDF86-4B96-4E47-AF2F-566141498689}" type="presParOf" srcId="{0AC45427-41B2-4C15-9A1F-1B67B964BBE8}" destId="{5ED6BDEC-78C4-47A7-A82C-D36981E8EB61}" srcOrd="2" destOrd="0" presId="urn:microsoft.com/office/officeart/2005/8/layout/lProcess2"/>
    <dgm:cxn modelId="{74F356E6-B3DA-4772-A6A8-1E1CFFA70DA7}" type="presParOf" srcId="{5ED6BDEC-78C4-47A7-A82C-D36981E8EB61}" destId="{4872E167-FC33-4B9B-92E8-025E7B5C9C9A}" srcOrd="0" destOrd="0" presId="urn:microsoft.com/office/officeart/2005/8/layout/lProcess2"/>
    <dgm:cxn modelId="{A6BB142F-62A3-4C14-BF65-41237C20EF87}" type="presParOf" srcId="{5ED6BDEC-78C4-47A7-A82C-D36981E8EB61}" destId="{49CC89CF-E6E5-4952-BD58-A337BEF68031}" srcOrd="1" destOrd="0" presId="urn:microsoft.com/office/officeart/2005/8/layout/lProcess2"/>
    <dgm:cxn modelId="{3D14A717-7653-42B8-8375-9CC1B777C1EB}" type="presParOf" srcId="{5ED6BDEC-78C4-47A7-A82C-D36981E8EB61}" destId="{15588215-2EC3-4948-BD31-D0D31A616F97}" srcOrd="2" destOrd="0" presId="urn:microsoft.com/office/officeart/2005/8/layout/lProcess2"/>
    <dgm:cxn modelId="{05E8C267-BB85-469F-B81C-E79E880431D8}" type="presParOf" srcId="{15588215-2EC3-4948-BD31-D0D31A616F97}" destId="{A55916C5-C5BE-4245-8E9A-3370FBA20503}" srcOrd="0" destOrd="0" presId="urn:microsoft.com/office/officeart/2005/8/layout/lProcess2"/>
    <dgm:cxn modelId="{A493BD5B-8FEB-4E49-8C3A-9356D4A3F6EF}" type="presParOf" srcId="{A55916C5-C5BE-4245-8E9A-3370FBA20503}" destId="{4A6E60D4-762C-4D8B-BD71-2A994A1AD46A}" srcOrd="0" destOrd="0" presId="urn:microsoft.com/office/officeart/2005/8/layout/lProcess2"/>
    <dgm:cxn modelId="{CDBB0D19-A023-4DE1-8A5D-8BFE83988D05}" type="presParOf" srcId="{A55916C5-C5BE-4245-8E9A-3370FBA20503}" destId="{8B8F26F4-2990-44A8-A755-7C9C101FE0AD}" srcOrd="1" destOrd="0" presId="urn:microsoft.com/office/officeart/2005/8/layout/lProcess2"/>
    <dgm:cxn modelId="{D0A37EBE-3068-4165-8168-14C58016B75E}" type="presParOf" srcId="{A55916C5-C5BE-4245-8E9A-3370FBA20503}" destId="{B4DDE4DC-4DE0-4300-89D7-17B838CE64B8}" srcOrd="2" destOrd="0" presId="urn:microsoft.com/office/officeart/2005/8/layout/lProcess2"/>
    <dgm:cxn modelId="{E2CF658F-31BA-4963-9E04-750EC106D530}" type="presParOf" srcId="{A55916C5-C5BE-4245-8E9A-3370FBA20503}" destId="{F72AB8E7-98FE-4C1A-9F25-B169D7360EB1}" srcOrd="3" destOrd="0" presId="urn:microsoft.com/office/officeart/2005/8/layout/lProcess2"/>
    <dgm:cxn modelId="{959C6534-794E-492B-A0FF-9F3928C9CAB9}" type="presParOf" srcId="{A55916C5-C5BE-4245-8E9A-3370FBA20503}" destId="{8BD95D33-D1BC-4F30-91B1-B57A6A879AE3}" srcOrd="4" destOrd="0" presId="urn:microsoft.com/office/officeart/2005/8/layout/lProcess2"/>
    <dgm:cxn modelId="{6797FA34-E4CE-4529-9F16-5A6E49900D67}" type="presParOf" srcId="{0AC45427-41B2-4C15-9A1F-1B67B964BBE8}" destId="{AC8F7049-FC07-4A34-955C-A858A19DC1FC}" srcOrd="3" destOrd="0" presId="urn:microsoft.com/office/officeart/2005/8/layout/lProcess2"/>
    <dgm:cxn modelId="{9F43557B-14FF-480A-A5DC-6222613AA1A9}" type="presParOf" srcId="{0AC45427-41B2-4C15-9A1F-1B67B964BBE8}" destId="{E87F22AC-E0B6-441A-B44A-529193C82335}" srcOrd="4" destOrd="0" presId="urn:microsoft.com/office/officeart/2005/8/layout/lProcess2"/>
    <dgm:cxn modelId="{6E8DD3A9-7DB2-4498-9CCD-29548548DA3C}" type="presParOf" srcId="{E87F22AC-E0B6-441A-B44A-529193C82335}" destId="{CE0D92B9-573F-4444-ADF5-04A8FCF00F56}" srcOrd="0" destOrd="0" presId="urn:microsoft.com/office/officeart/2005/8/layout/lProcess2"/>
    <dgm:cxn modelId="{E9C4E45E-8E90-4511-9D01-772244A7025D}" type="presParOf" srcId="{E87F22AC-E0B6-441A-B44A-529193C82335}" destId="{342BB5A8-A4C2-45C6-A48C-1BAC31DEFF74}" srcOrd="1" destOrd="0" presId="urn:microsoft.com/office/officeart/2005/8/layout/lProcess2"/>
    <dgm:cxn modelId="{6C9BFC05-DE6D-41A0-81BC-AD76B48F17DD}" type="presParOf" srcId="{E87F22AC-E0B6-441A-B44A-529193C82335}" destId="{2EE968CF-60AC-4EC3-92D1-A0F7935D8BC0}" srcOrd="2" destOrd="0" presId="urn:microsoft.com/office/officeart/2005/8/layout/lProcess2"/>
    <dgm:cxn modelId="{8B1E3311-F4BC-4FC7-9CF0-6DA58CAD4532}" type="presParOf" srcId="{2EE968CF-60AC-4EC3-92D1-A0F7935D8BC0}" destId="{A56AB416-FF03-4A32-A105-B994512E4221}" srcOrd="0" destOrd="0" presId="urn:microsoft.com/office/officeart/2005/8/layout/lProcess2"/>
    <dgm:cxn modelId="{7BFD2E4A-F4C1-4401-94BB-842A41B5B861}" type="presParOf" srcId="{A56AB416-FF03-4A32-A105-B994512E4221}" destId="{9B924B57-AAE9-4F0B-85C9-9B5E32E4106F}" srcOrd="0" destOrd="0" presId="urn:microsoft.com/office/officeart/2005/8/layout/lProcess2"/>
    <dgm:cxn modelId="{4DA0BA86-72F8-499F-8710-EA22ED0C6F5C}" type="presParOf" srcId="{A56AB416-FF03-4A32-A105-B994512E4221}" destId="{F0E45020-3555-41F6-9924-A9911A0EAA80}" srcOrd="1" destOrd="0" presId="urn:microsoft.com/office/officeart/2005/8/layout/lProcess2"/>
    <dgm:cxn modelId="{9669304C-E684-4FAB-A2D2-D4A5E119F390}" type="presParOf" srcId="{A56AB416-FF03-4A32-A105-B994512E4221}" destId="{541F24A6-CD55-4C2E-8AA1-5A62F7002585}" srcOrd="2" destOrd="0" presId="urn:microsoft.com/office/officeart/2005/8/layout/lProcess2"/>
    <dgm:cxn modelId="{78E73CED-40DC-4DB4-A482-A45220FDBFEB}" type="presParOf" srcId="{A56AB416-FF03-4A32-A105-B994512E4221}" destId="{B9CCEBB8-F7FD-476C-9EE8-7358FD365140}" srcOrd="3" destOrd="0" presId="urn:microsoft.com/office/officeart/2005/8/layout/lProcess2"/>
    <dgm:cxn modelId="{874A2244-06FB-4500-8326-BE4D36E474BE}" type="presParOf" srcId="{A56AB416-FF03-4A32-A105-B994512E4221}" destId="{EE59B989-69DF-468F-A181-334DE105FE4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CE7D5-D4E1-48DB-8456-BEA7E76C2D9B}">
      <dsp:nvSpPr>
        <dsp:cNvPr id="0" name=""/>
        <dsp:cNvSpPr/>
      </dsp:nvSpPr>
      <dsp:spPr>
        <a:xfrm>
          <a:off x="1402" y="0"/>
          <a:ext cx="3647015" cy="40395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b="1" kern="1200" dirty="0" smtClean="0">
              <a:effectLst>
                <a:outerShdw blurRad="38100" dist="38100" dir="2700000" algn="tl">
                  <a:srgbClr val="000000">
                    <a:alpha val="43137"/>
                  </a:srgbClr>
                </a:outerShdw>
              </a:effectLst>
            </a:rPr>
            <a:t>A NEW TRADE STRATEGY</a:t>
          </a:r>
          <a:endParaRPr lang="it-IT" sz="2500" b="1" kern="1200" dirty="0">
            <a:effectLst>
              <a:outerShdw blurRad="38100" dist="38100" dir="2700000" algn="tl">
                <a:srgbClr val="000000">
                  <a:alpha val="43137"/>
                </a:srgbClr>
              </a:outerShdw>
            </a:effectLst>
          </a:endParaRPr>
        </a:p>
      </dsp:txBody>
      <dsp:txXfrm>
        <a:off x="1402" y="0"/>
        <a:ext cx="3647015" cy="1211879"/>
      </dsp:txXfrm>
    </dsp:sp>
    <dsp:sp modelId="{7345AF3D-A29F-4132-A0AD-B9215079A23B}">
      <dsp:nvSpPr>
        <dsp:cNvPr id="0" name=""/>
        <dsp:cNvSpPr/>
      </dsp:nvSpPr>
      <dsp:spPr>
        <a:xfrm>
          <a:off x="366104" y="1213062"/>
          <a:ext cx="2917612" cy="1217994"/>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b="1" i="0" kern="1200" dirty="0" smtClean="0">
              <a:effectLst>
                <a:outerShdw blurRad="38100" dist="38100" dir="2700000" algn="tl">
                  <a:srgbClr val="000000">
                    <a:alpha val="43137"/>
                  </a:srgbClr>
                </a:outerShdw>
              </a:effectLst>
            </a:rPr>
            <a:t>incorporating sustainability clauses into Free Trade Agreements</a:t>
          </a:r>
          <a:endParaRPr lang="it-IT" sz="1900" b="1" kern="1200" dirty="0">
            <a:effectLst>
              <a:outerShdw blurRad="38100" dist="38100" dir="2700000" algn="tl">
                <a:srgbClr val="000000">
                  <a:alpha val="43137"/>
                </a:srgbClr>
              </a:outerShdw>
            </a:effectLst>
          </a:endParaRPr>
        </a:p>
      </dsp:txBody>
      <dsp:txXfrm>
        <a:off x="401778" y="1248736"/>
        <a:ext cx="2846264" cy="1146646"/>
      </dsp:txXfrm>
    </dsp:sp>
    <dsp:sp modelId="{936342B3-93BA-4F1D-AB9C-F9473AC24C0C}">
      <dsp:nvSpPr>
        <dsp:cNvPr id="0" name=""/>
        <dsp:cNvSpPr/>
      </dsp:nvSpPr>
      <dsp:spPr>
        <a:xfrm>
          <a:off x="366104" y="2618440"/>
          <a:ext cx="2917612" cy="1217994"/>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err="1" smtClean="0">
              <a:effectLst>
                <a:outerShdw blurRad="38100" dist="38100" dir="2700000" algn="tl">
                  <a:srgbClr val="000000">
                    <a:alpha val="43137"/>
                  </a:srgbClr>
                </a:outerShdw>
              </a:effectLst>
            </a:rPr>
            <a:t>sustainability-oriented</a:t>
          </a:r>
          <a:r>
            <a:rPr lang="it-IT" sz="1900" b="1" kern="1200" dirty="0" smtClean="0">
              <a:effectLst>
                <a:outerShdw blurRad="38100" dist="38100" dir="2700000" algn="tl">
                  <a:srgbClr val="000000">
                    <a:alpha val="43137"/>
                  </a:srgbClr>
                </a:outerShdw>
              </a:effectLst>
            </a:rPr>
            <a:t> use of the </a:t>
          </a:r>
          <a:r>
            <a:rPr lang="it-IT" sz="1900" b="1" i="0" kern="1200" dirty="0" err="1" smtClean="0">
              <a:effectLst>
                <a:outerShdw blurRad="38100" dist="38100" dir="2700000" algn="tl">
                  <a:srgbClr val="000000">
                    <a:alpha val="43137"/>
                  </a:srgbClr>
                </a:outerShdw>
              </a:effectLst>
            </a:rPr>
            <a:t>Generalised</a:t>
          </a:r>
          <a:r>
            <a:rPr lang="it-IT" sz="1900" b="1" i="0" kern="1200" dirty="0" smtClean="0">
              <a:effectLst>
                <a:outerShdw blurRad="38100" dist="38100" dir="2700000" algn="tl">
                  <a:srgbClr val="000000">
                    <a:alpha val="43137"/>
                  </a:srgbClr>
                </a:outerShdw>
              </a:effectLst>
            </a:rPr>
            <a:t> </a:t>
          </a:r>
          <a:r>
            <a:rPr lang="it-IT" sz="1900" b="1" i="0" kern="1200" dirty="0" err="1" smtClean="0">
              <a:effectLst>
                <a:outerShdw blurRad="38100" dist="38100" dir="2700000" algn="tl">
                  <a:srgbClr val="000000">
                    <a:alpha val="43137"/>
                  </a:srgbClr>
                </a:outerShdw>
              </a:effectLst>
            </a:rPr>
            <a:t>Scheme</a:t>
          </a:r>
          <a:r>
            <a:rPr lang="it-IT" sz="1900" b="1" i="0" kern="1200" dirty="0" smtClean="0">
              <a:effectLst>
                <a:outerShdw blurRad="38100" dist="38100" dir="2700000" algn="tl">
                  <a:srgbClr val="000000">
                    <a:alpha val="43137"/>
                  </a:srgbClr>
                </a:outerShdw>
              </a:effectLst>
            </a:rPr>
            <a:t> of Preferences </a:t>
          </a:r>
          <a:r>
            <a:rPr lang="it-IT" sz="1900" b="1" kern="1200" dirty="0" smtClean="0">
              <a:effectLst>
                <a:outerShdw blurRad="38100" dist="38100" dir="2700000" algn="tl">
                  <a:srgbClr val="000000">
                    <a:alpha val="43137"/>
                  </a:srgbClr>
                </a:outerShdw>
              </a:effectLst>
            </a:rPr>
            <a:t> </a:t>
          </a:r>
          <a:endParaRPr lang="it-IT" sz="1900" b="1" kern="1200" dirty="0">
            <a:effectLst>
              <a:outerShdw blurRad="38100" dist="38100" dir="2700000" algn="tl">
                <a:srgbClr val="000000">
                  <a:alpha val="43137"/>
                </a:srgbClr>
              </a:outerShdw>
            </a:effectLst>
          </a:endParaRPr>
        </a:p>
      </dsp:txBody>
      <dsp:txXfrm>
        <a:off x="401778" y="2654114"/>
        <a:ext cx="2846264" cy="1146646"/>
      </dsp:txXfrm>
    </dsp:sp>
    <dsp:sp modelId="{4872E167-FC33-4B9B-92E8-025E7B5C9C9A}">
      <dsp:nvSpPr>
        <dsp:cNvPr id="0" name=""/>
        <dsp:cNvSpPr/>
      </dsp:nvSpPr>
      <dsp:spPr>
        <a:xfrm>
          <a:off x="3934526" y="0"/>
          <a:ext cx="3647015" cy="40395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b="1" kern="1200" dirty="0" smtClean="0">
              <a:effectLst>
                <a:outerShdw blurRad="38100" dist="38100" dir="2700000" algn="tl">
                  <a:srgbClr val="000000">
                    <a:alpha val="43137"/>
                  </a:srgbClr>
                </a:outerShdw>
              </a:effectLst>
            </a:rPr>
            <a:t>SUPPORTING DEVELOPING COUNTRIES</a:t>
          </a:r>
          <a:endParaRPr lang="it-IT" sz="2500" b="1" kern="1200" dirty="0">
            <a:effectLst>
              <a:outerShdw blurRad="38100" dist="38100" dir="2700000" algn="tl">
                <a:srgbClr val="000000">
                  <a:alpha val="43137"/>
                </a:srgbClr>
              </a:outerShdw>
            </a:effectLst>
          </a:endParaRPr>
        </a:p>
      </dsp:txBody>
      <dsp:txXfrm>
        <a:off x="3934526" y="0"/>
        <a:ext cx="3647015" cy="1211879"/>
      </dsp:txXfrm>
    </dsp:sp>
    <dsp:sp modelId="{54A38CEF-4512-49EF-8D15-6B4336E89B93}">
      <dsp:nvSpPr>
        <dsp:cNvPr id="0" name=""/>
        <dsp:cNvSpPr/>
      </dsp:nvSpPr>
      <dsp:spPr>
        <a:xfrm>
          <a:off x="4286645" y="1213062"/>
          <a:ext cx="2917612" cy="1217994"/>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b="1" i="0" kern="1200" smtClean="0">
              <a:effectLst>
                <a:outerShdw blurRad="38100" dist="38100" dir="2700000" algn="tl">
                  <a:srgbClr val="000000">
                    <a:alpha val="43137"/>
                  </a:srgbClr>
                </a:outerShdw>
              </a:effectLst>
            </a:rPr>
            <a:t>providing technical assistance and capacity-building to implement sustainable policies</a:t>
          </a:r>
          <a:endParaRPr lang="en-US" sz="1900" b="1" kern="1200">
            <a:effectLst>
              <a:outerShdw blurRad="38100" dist="38100" dir="2700000" algn="tl">
                <a:srgbClr val="000000">
                  <a:alpha val="43137"/>
                </a:srgbClr>
              </a:outerShdw>
            </a:effectLst>
          </a:endParaRPr>
        </a:p>
      </dsp:txBody>
      <dsp:txXfrm>
        <a:off x="4322319" y="1248736"/>
        <a:ext cx="2846264" cy="1146646"/>
      </dsp:txXfrm>
    </dsp:sp>
    <dsp:sp modelId="{36601DE4-71B0-4CA1-940B-ABBED8DF20EB}">
      <dsp:nvSpPr>
        <dsp:cNvPr id="0" name=""/>
        <dsp:cNvSpPr/>
      </dsp:nvSpPr>
      <dsp:spPr>
        <a:xfrm>
          <a:off x="4286645" y="2618440"/>
          <a:ext cx="2917612" cy="1217994"/>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effectLst>
                <a:outerShdw blurRad="38100" dist="38100" dir="2700000" algn="tl">
                  <a:srgbClr val="000000">
                    <a:alpha val="43137"/>
                  </a:srgbClr>
                </a:outerShdw>
              </a:effectLst>
            </a:rPr>
            <a:t>the </a:t>
          </a:r>
          <a:r>
            <a:rPr lang="it-IT" sz="1900" b="1" i="0" kern="1200" dirty="0" smtClean="0">
              <a:effectLst>
                <a:outerShdw blurRad="38100" dist="38100" dir="2700000" algn="tl">
                  <a:srgbClr val="000000">
                    <a:alpha val="43137"/>
                  </a:srgbClr>
                </a:outerShdw>
              </a:effectLst>
            </a:rPr>
            <a:t>Global Gateway Strategy</a:t>
          </a:r>
          <a:endParaRPr lang="it-IT" sz="1900" b="1" kern="1200" dirty="0">
            <a:effectLst>
              <a:outerShdw blurRad="38100" dist="38100" dir="2700000" algn="tl">
                <a:srgbClr val="000000">
                  <a:alpha val="43137"/>
                </a:srgbClr>
              </a:outerShdw>
            </a:effectLst>
          </a:endParaRPr>
        </a:p>
      </dsp:txBody>
      <dsp:txXfrm>
        <a:off x="4322319" y="2654114"/>
        <a:ext cx="2846264" cy="1146646"/>
      </dsp:txXfrm>
    </dsp:sp>
    <dsp:sp modelId="{CE0D92B9-573F-4444-ADF5-04A8FCF00F56}">
      <dsp:nvSpPr>
        <dsp:cNvPr id="0" name=""/>
        <dsp:cNvSpPr/>
      </dsp:nvSpPr>
      <dsp:spPr>
        <a:xfrm>
          <a:off x="7842485" y="0"/>
          <a:ext cx="3647015" cy="40395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b="1" kern="1200" dirty="0" smtClean="0">
              <a:effectLst>
                <a:outerShdw blurRad="38100" dist="38100" dir="2700000" algn="tl">
                  <a:srgbClr val="000000">
                    <a:alpha val="43137"/>
                  </a:srgbClr>
                </a:outerShdw>
              </a:effectLst>
            </a:rPr>
            <a:t>CLIMATE DIPLOMACY</a:t>
          </a:r>
          <a:endParaRPr lang="it-IT" sz="2500" b="1" kern="1200" dirty="0">
            <a:effectLst>
              <a:outerShdw blurRad="38100" dist="38100" dir="2700000" algn="tl">
                <a:srgbClr val="000000">
                  <a:alpha val="43137"/>
                </a:srgbClr>
              </a:outerShdw>
            </a:effectLst>
          </a:endParaRPr>
        </a:p>
      </dsp:txBody>
      <dsp:txXfrm>
        <a:off x="7842485" y="0"/>
        <a:ext cx="3647015" cy="1211879"/>
      </dsp:txXfrm>
    </dsp:sp>
    <dsp:sp modelId="{551DE34A-2D05-456A-8E76-82696F825919}">
      <dsp:nvSpPr>
        <dsp:cNvPr id="0" name=""/>
        <dsp:cNvSpPr/>
      </dsp:nvSpPr>
      <dsp:spPr>
        <a:xfrm>
          <a:off x="8207187" y="1213062"/>
          <a:ext cx="2917612" cy="1217994"/>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b="1" i="0" kern="1200" dirty="0" smtClean="0">
              <a:effectLst>
                <a:outerShdw blurRad="38100" dist="38100" dir="2700000" algn="tl">
                  <a:srgbClr val="000000">
                    <a:alpha val="43137"/>
                  </a:srgbClr>
                </a:outerShdw>
              </a:effectLst>
            </a:rPr>
            <a:t>elevating EU's Global Leadership in sustainability standards</a:t>
          </a:r>
          <a:endParaRPr lang="it-IT" sz="1900" b="1" kern="1200" dirty="0">
            <a:effectLst>
              <a:outerShdw blurRad="38100" dist="38100" dir="2700000" algn="tl">
                <a:srgbClr val="000000">
                  <a:alpha val="43137"/>
                </a:srgbClr>
              </a:outerShdw>
            </a:effectLst>
          </a:endParaRPr>
        </a:p>
      </dsp:txBody>
      <dsp:txXfrm>
        <a:off x="8242861" y="1248736"/>
        <a:ext cx="2846264" cy="1146646"/>
      </dsp:txXfrm>
    </dsp:sp>
    <dsp:sp modelId="{541F24A6-CD55-4C2E-8AA1-5A62F7002585}">
      <dsp:nvSpPr>
        <dsp:cNvPr id="0" name=""/>
        <dsp:cNvSpPr/>
      </dsp:nvSpPr>
      <dsp:spPr>
        <a:xfrm>
          <a:off x="8207187" y="2618440"/>
          <a:ext cx="2917612" cy="1217994"/>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it-IT" sz="1900" b="1" kern="1200" dirty="0" smtClean="0">
              <a:effectLst>
                <a:outerShdw blurRad="38100" dist="38100" dir="2700000" algn="tl">
                  <a:srgbClr val="000000">
                    <a:alpha val="43137"/>
                  </a:srgbClr>
                </a:outerShdw>
              </a:effectLst>
            </a:rPr>
            <a:t>a more assertive action in international fora (e.g. COP27)</a:t>
          </a:r>
          <a:endParaRPr lang="it-IT" sz="1900" b="1" kern="1200" dirty="0">
            <a:effectLst>
              <a:outerShdw blurRad="38100" dist="38100" dir="2700000" algn="tl">
                <a:srgbClr val="000000">
                  <a:alpha val="43137"/>
                </a:srgbClr>
              </a:outerShdw>
            </a:effectLst>
          </a:endParaRPr>
        </a:p>
      </dsp:txBody>
      <dsp:txXfrm>
        <a:off x="8242861" y="2654114"/>
        <a:ext cx="2846264" cy="1146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CE7D5-D4E1-48DB-8456-BEA7E76C2D9B}">
      <dsp:nvSpPr>
        <dsp:cNvPr id="0" name=""/>
        <dsp:cNvSpPr/>
      </dsp:nvSpPr>
      <dsp:spPr>
        <a:xfrm>
          <a:off x="0" y="0"/>
          <a:ext cx="3727797" cy="4161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effectLst>
                <a:outerShdw blurRad="38100" dist="38100" dir="2700000" algn="tl">
                  <a:srgbClr val="000000">
                    <a:alpha val="43137"/>
                  </a:srgbClr>
                </a:outerShdw>
              </a:effectLst>
            </a:rPr>
            <a:t>ENHANCING INDUSTRIAL </a:t>
          </a:r>
          <a:r>
            <a:rPr lang="en-US" sz="2400" b="1" kern="1200" dirty="0" smtClean="0">
              <a:effectLst>
                <a:outerShdw blurRad="38100" dist="38100" dir="2700000" algn="tl">
                  <a:srgbClr val="000000">
                    <a:alpha val="43137"/>
                  </a:srgbClr>
                </a:outerShdw>
              </a:effectLst>
            </a:rPr>
            <a:t>CAPACITY IN STRATEGIC GREEN TECHNOLOGIES</a:t>
          </a:r>
          <a:endParaRPr lang="it-IT" sz="2400" b="1" kern="1200" dirty="0">
            <a:effectLst>
              <a:outerShdw blurRad="38100" dist="38100" dir="2700000" algn="tl">
                <a:srgbClr val="000000">
                  <a:alpha val="43137"/>
                </a:srgbClr>
              </a:outerShdw>
            </a:effectLst>
          </a:endParaRPr>
        </a:p>
      </dsp:txBody>
      <dsp:txXfrm>
        <a:off x="0" y="0"/>
        <a:ext cx="3727797" cy="1248580"/>
      </dsp:txXfrm>
    </dsp:sp>
    <dsp:sp modelId="{7345AF3D-A29F-4132-A0AD-B9215079A23B}">
      <dsp:nvSpPr>
        <dsp:cNvPr id="0" name=""/>
        <dsp:cNvSpPr/>
      </dsp:nvSpPr>
      <dsp:spPr>
        <a:xfrm>
          <a:off x="197605" y="1248935"/>
          <a:ext cx="3335454"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Massive investments in research, development, and manufacturing of net-zero technologies.</a:t>
          </a:r>
          <a:endParaRPr lang="it-IT" sz="1400" b="1" kern="1200" dirty="0">
            <a:effectLst>
              <a:outerShdw blurRad="38100" dist="38100" dir="2700000" algn="tl">
                <a:srgbClr val="000000">
                  <a:alpha val="43137"/>
                </a:srgbClr>
              </a:outerShdw>
            </a:effectLst>
          </a:endParaRPr>
        </a:p>
      </dsp:txBody>
      <dsp:txXfrm>
        <a:off x="221553" y="1272883"/>
        <a:ext cx="3287558" cy="769757"/>
      </dsp:txXfrm>
    </dsp:sp>
    <dsp:sp modelId="{05EAC644-166B-416F-8872-BD38FD7DDA8C}">
      <dsp:nvSpPr>
        <dsp:cNvPr id="0" name=""/>
        <dsp:cNvSpPr/>
      </dsp:nvSpPr>
      <dsp:spPr>
        <a:xfrm>
          <a:off x="219211" y="2192382"/>
          <a:ext cx="3292241"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transformation from a net-zero technology importer to a manufacturer</a:t>
          </a:r>
          <a:r>
            <a:rPr lang="en-US" sz="1400" kern="1200" dirty="0" smtClean="0"/>
            <a:t>.</a:t>
          </a:r>
          <a:endParaRPr lang="it-IT" sz="1400" kern="1200" dirty="0"/>
        </a:p>
      </dsp:txBody>
      <dsp:txXfrm>
        <a:off x="243159" y="2216330"/>
        <a:ext cx="3244345" cy="769757"/>
      </dsp:txXfrm>
    </dsp:sp>
    <dsp:sp modelId="{676F7038-330A-4F5A-A82B-1B882BC786E2}">
      <dsp:nvSpPr>
        <dsp:cNvPr id="0" name=""/>
        <dsp:cNvSpPr/>
      </dsp:nvSpPr>
      <dsp:spPr>
        <a:xfrm>
          <a:off x="230022" y="3135828"/>
          <a:ext cx="3270620"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Coordinated measures: European Green Deal Industrial Plan, Net Zero Industry Act, Critical Raw Materials Act</a:t>
          </a:r>
          <a:r>
            <a:rPr lang="en-US" sz="1400" b="0" i="0" kern="1200" dirty="0" smtClean="0"/>
            <a:t>.</a:t>
          </a:r>
          <a:endParaRPr lang="en-US" sz="1400" kern="1200" dirty="0"/>
        </a:p>
      </dsp:txBody>
      <dsp:txXfrm>
        <a:off x="253970" y="3159776"/>
        <a:ext cx="3222724" cy="769757"/>
      </dsp:txXfrm>
    </dsp:sp>
    <dsp:sp modelId="{4872E167-FC33-4B9B-92E8-025E7B5C9C9A}">
      <dsp:nvSpPr>
        <dsp:cNvPr id="0" name=""/>
        <dsp:cNvSpPr/>
      </dsp:nvSpPr>
      <dsp:spPr>
        <a:xfrm>
          <a:off x="4021677" y="0"/>
          <a:ext cx="3727797" cy="4161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MAKING STRATEGIC SUPPLY CHAINS MORE RESILIENT</a:t>
          </a:r>
          <a:endParaRPr lang="it-IT" sz="2400" b="1" kern="1200" dirty="0">
            <a:effectLst>
              <a:outerShdw blurRad="38100" dist="38100" dir="2700000" algn="tl">
                <a:srgbClr val="000000">
                  <a:alpha val="43137"/>
                </a:srgbClr>
              </a:outerShdw>
            </a:effectLst>
          </a:endParaRPr>
        </a:p>
      </dsp:txBody>
      <dsp:txXfrm>
        <a:off x="4021677" y="0"/>
        <a:ext cx="3727797" cy="1248580"/>
      </dsp:txXfrm>
    </dsp:sp>
    <dsp:sp modelId="{4A6E60D4-762C-4D8B-BD71-2A994A1AD46A}">
      <dsp:nvSpPr>
        <dsp:cNvPr id="0" name=""/>
        <dsp:cNvSpPr/>
      </dsp:nvSpPr>
      <dsp:spPr>
        <a:xfrm>
          <a:off x="4246664" y="1248935"/>
          <a:ext cx="3252100"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Reduce and diversify foreign dependencies in strategic sectors (i.e. semiconductors, raw materials, batteries)</a:t>
          </a:r>
          <a:endParaRPr lang="it-IT" sz="1400" b="1" kern="1200" dirty="0">
            <a:effectLst>
              <a:outerShdw blurRad="38100" dist="38100" dir="2700000" algn="tl">
                <a:srgbClr val="000000">
                  <a:alpha val="43137"/>
                </a:srgbClr>
              </a:outerShdw>
            </a:effectLst>
          </a:endParaRPr>
        </a:p>
      </dsp:txBody>
      <dsp:txXfrm>
        <a:off x="4270612" y="1272883"/>
        <a:ext cx="3204204" cy="769757"/>
      </dsp:txXfrm>
    </dsp:sp>
    <dsp:sp modelId="{B4DDE4DC-4DE0-4300-89D7-17B838CE64B8}">
      <dsp:nvSpPr>
        <dsp:cNvPr id="0" name=""/>
        <dsp:cNvSpPr/>
      </dsp:nvSpPr>
      <dsp:spPr>
        <a:xfrm>
          <a:off x="4257460" y="2192382"/>
          <a:ext cx="3230509"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Economic security strategy to assess future dependencies and maintain autonomy.</a:t>
          </a:r>
          <a:endParaRPr lang="it-IT" sz="1400" b="1" i="0" kern="1200" dirty="0">
            <a:effectLst>
              <a:outerShdw blurRad="38100" dist="38100" dir="2700000" algn="tl">
                <a:srgbClr val="000000">
                  <a:alpha val="43137"/>
                </a:srgbClr>
              </a:outerShdw>
            </a:effectLst>
          </a:endParaRPr>
        </a:p>
      </dsp:txBody>
      <dsp:txXfrm>
        <a:off x="4281408" y="2216330"/>
        <a:ext cx="3182613" cy="769757"/>
      </dsp:txXfrm>
    </dsp:sp>
    <dsp:sp modelId="{8BD95D33-D1BC-4F30-91B1-B57A6A879AE3}">
      <dsp:nvSpPr>
        <dsp:cNvPr id="0" name=""/>
        <dsp:cNvSpPr/>
      </dsp:nvSpPr>
      <dsp:spPr>
        <a:xfrm>
          <a:off x="4225043" y="3135828"/>
          <a:ext cx="3295343"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Importance of preserving collaboration and promoting industrial cooperation agreements (TTC).</a:t>
          </a:r>
          <a:endParaRPr lang="en-US" sz="1400" b="1" i="0" kern="1200" dirty="0">
            <a:effectLst>
              <a:outerShdw blurRad="38100" dist="38100" dir="2700000" algn="tl">
                <a:srgbClr val="000000">
                  <a:alpha val="43137"/>
                </a:srgbClr>
              </a:outerShdw>
            </a:effectLst>
          </a:endParaRPr>
        </a:p>
      </dsp:txBody>
      <dsp:txXfrm>
        <a:off x="4248991" y="3159776"/>
        <a:ext cx="3247447" cy="769757"/>
      </dsp:txXfrm>
    </dsp:sp>
    <dsp:sp modelId="{CE0D92B9-573F-4444-ADF5-04A8FCF00F56}">
      <dsp:nvSpPr>
        <dsp:cNvPr id="0" name=""/>
        <dsp:cNvSpPr/>
      </dsp:nvSpPr>
      <dsp:spPr>
        <a:xfrm>
          <a:off x="8016198" y="0"/>
          <a:ext cx="3727797" cy="4161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effectLst>
                <a:outerShdw blurRad="38100" dist="38100" dir="2700000" algn="tl">
                  <a:srgbClr val="000000">
                    <a:alpha val="43137"/>
                  </a:srgbClr>
                </a:outerShdw>
              </a:effectLst>
            </a:rPr>
            <a:t>PROMOTING </a:t>
          </a:r>
          <a:r>
            <a:rPr lang="en-US" sz="2400" b="1" kern="1200" dirty="0" smtClean="0">
              <a:effectLst>
                <a:outerShdw blurRad="38100" dist="38100" dir="2700000" algn="tl">
                  <a:srgbClr val="000000">
                    <a:alpha val="43137"/>
                  </a:srgbClr>
                </a:outerShdw>
              </a:effectLst>
            </a:rPr>
            <a:t>MARKET FAIRNESS AND</a:t>
          </a:r>
          <a:r>
            <a:rPr lang="it-IT" sz="2400" b="1" kern="1200" dirty="0" smtClean="0">
              <a:effectLst>
                <a:outerShdw blurRad="38100" dist="38100" dir="2700000" algn="tl">
                  <a:srgbClr val="000000">
                    <a:alpha val="43137"/>
                  </a:srgbClr>
                </a:outerShdw>
              </a:effectLst>
            </a:rPr>
            <a:t> RESPONSIBLE BUSINESS PRACTICES</a:t>
          </a:r>
          <a:endParaRPr lang="it-IT" sz="2400" b="1" kern="1200" dirty="0">
            <a:effectLst>
              <a:outerShdw blurRad="38100" dist="38100" dir="2700000" algn="tl">
                <a:srgbClr val="000000">
                  <a:alpha val="43137"/>
                </a:srgbClr>
              </a:outerShdw>
            </a:effectLst>
          </a:endParaRPr>
        </a:p>
      </dsp:txBody>
      <dsp:txXfrm>
        <a:off x="8016198" y="0"/>
        <a:ext cx="3727797" cy="1248580"/>
      </dsp:txXfrm>
    </dsp:sp>
    <dsp:sp modelId="{9B924B57-AAE9-4F0B-85C9-9B5E32E4106F}">
      <dsp:nvSpPr>
        <dsp:cNvPr id="0" name=""/>
        <dsp:cNvSpPr/>
      </dsp:nvSpPr>
      <dsp:spPr>
        <a:xfrm>
          <a:off x="8176851" y="1248935"/>
          <a:ext cx="3406491"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Forcing trading partners to adopt similar green policies.</a:t>
          </a:r>
          <a:endParaRPr lang="en-US" sz="1400" b="1" kern="1200" dirty="0">
            <a:effectLst>
              <a:outerShdw blurRad="38100" dist="38100" dir="2700000" algn="tl">
                <a:srgbClr val="000000">
                  <a:alpha val="43137"/>
                </a:srgbClr>
              </a:outerShdw>
            </a:effectLst>
          </a:endParaRPr>
        </a:p>
      </dsp:txBody>
      <dsp:txXfrm>
        <a:off x="8200799" y="1272883"/>
        <a:ext cx="3358595" cy="769757"/>
      </dsp:txXfrm>
    </dsp:sp>
    <dsp:sp modelId="{541F24A6-CD55-4C2E-8AA1-5A62F7002585}">
      <dsp:nvSpPr>
        <dsp:cNvPr id="0" name=""/>
        <dsp:cNvSpPr/>
      </dsp:nvSpPr>
      <dsp:spPr>
        <a:xfrm>
          <a:off x="8220079" y="2192382"/>
          <a:ext cx="3320036"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Embedding human rights and environmental concerns into corporate practices and governance</a:t>
          </a:r>
          <a:r>
            <a:rPr lang="en-US" sz="1400" b="0" i="0" kern="1200" dirty="0" smtClean="0"/>
            <a:t>.</a:t>
          </a:r>
          <a:endParaRPr lang="it-IT" sz="1400" kern="1200" dirty="0"/>
        </a:p>
      </dsp:txBody>
      <dsp:txXfrm>
        <a:off x="8244027" y="2216330"/>
        <a:ext cx="3272140" cy="769757"/>
      </dsp:txXfrm>
    </dsp:sp>
    <dsp:sp modelId="{EE59B989-69DF-468F-A181-334DE105FE46}">
      <dsp:nvSpPr>
        <dsp:cNvPr id="0" name=""/>
        <dsp:cNvSpPr/>
      </dsp:nvSpPr>
      <dsp:spPr>
        <a:xfrm>
          <a:off x="8198458" y="3135828"/>
          <a:ext cx="3363278" cy="817653"/>
        </a:xfrm>
        <a:prstGeom prst="roundRect">
          <a:avLst>
            <a:gd name="adj" fmla="val 10000"/>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rPr>
            <a:t>Carbon Border Adjustment Mechanism (CBAM); </a:t>
          </a:r>
          <a:r>
            <a:rPr lang="it-IT" sz="1400" b="1" i="0" kern="1200" dirty="0" err="1" smtClean="0">
              <a:effectLst>
                <a:outerShdw blurRad="38100" dist="38100" dir="2700000" algn="tl">
                  <a:srgbClr val="000000">
                    <a:alpha val="43137"/>
                  </a:srgbClr>
                </a:outerShdw>
              </a:effectLst>
            </a:rPr>
            <a:t>Deforestation</a:t>
          </a:r>
          <a:r>
            <a:rPr lang="it-IT" sz="1400" b="1" i="0" kern="1200" dirty="0" smtClean="0">
              <a:effectLst>
                <a:outerShdw blurRad="38100" dist="38100" dir="2700000" algn="tl">
                  <a:srgbClr val="000000">
                    <a:alpha val="43137"/>
                  </a:srgbClr>
                </a:outerShdw>
              </a:effectLst>
            </a:rPr>
            <a:t> </a:t>
          </a:r>
          <a:r>
            <a:rPr lang="it-IT" sz="1400" b="1" i="0" kern="1200" dirty="0" err="1" smtClean="0">
              <a:effectLst>
                <a:outerShdw blurRad="38100" dist="38100" dir="2700000" algn="tl">
                  <a:srgbClr val="000000">
                    <a:alpha val="43137"/>
                  </a:srgbClr>
                </a:outerShdw>
              </a:effectLst>
            </a:rPr>
            <a:t>Regulation</a:t>
          </a:r>
          <a:r>
            <a:rPr lang="it-IT" sz="1400" b="1" i="0" kern="1200" dirty="0" smtClean="0">
              <a:effectLst>
                <a:outerShdw blurRad="38100" dist="38100" dir="2700000" algn="tl">
                  <a:srgbClr val="000000">
                    <a:alpha val="43137"/>
                  </a:srgbClr>
                </a:outerShdw>
              </a:effectLst>
            </a:rPr>
            <a:t>, Directive on corporate </a:t>
          </a:r>
          <a:r>
            <a:rPr lang="it-IT" sz="1400" b="1" i="0" kern="1200" dirty="0" err="1" smtClean="0">
              <a:effectLst>
                <a:outerShdw blurRad="38100" dist="38100" dir="2700000" algn="tl">
                  <a:srgbClr val="000000">
                    <a:alpha val="43137"/>
                  </a:srgbClr>
                </a:outerShdw>
              </a:effectLst>
            </a:rPr>
            <a:t>sustainability</a:t>
          </a:r>
          <a:r>
            <a:rPr lang="it-IT" sz="1400" b="1" i="0" kern="1200" dirty="0" smtClean="0">
              <a:effectLst>
                <a:outerShdw blurRad="38100" dist="38100" dir="2700000" algn="tl">
                  <a:srgbClr val="000000">
                    <a:alpha val="43137"/>
                  </a:srgbClr>
                </a:outerShdw>
              </a:effectLst>
            </a:rPr>
            <a:t> </a:t>
          </a:r>
          <a:r>
            <a:rPr lang="en-US" sz="1400" b="1" i="0" kern="1200" dirty="0" smtClean="0">
              <a:effectLst>
                <a:outerShdw blurRad="38100" dist="38100" dir="2700000" algn="tl">
                  <a:srgbClr val="000000">
                    <a:alpha val="43137"/>
                  </a:srgbClr>
                </a:outerShdw>
              </a:effectLst>
            </a:rPr>
            <a:t> </a:t>
          </a:r>
          <a:endParaRPr lang="en-US" sz="1400" b="1" i="0" kern="1200" dirty="0">
            <a:effectLst>
              <a:outerShdw blurRad="38100" dist="38100" dir="2700000" algn="tl">
                <a:srgbClr val="000000">
                  <a:alpha val="43137"/>
                </a:srgbClr>
              </a:outerShdw>
            </a:effectLst>
          </a:endParaRPr>
        </a:p>
      </dsp:txBody>
      <dsp:txXfrm>
        <a:off x="8222406" y="3159776"/>
        <a:ext cx="3315382" cy="76975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04943" y="1057048"/>
            <a:ext cx="8623663" cy="2387600"/>
          </a:xfrm>
        </p:spPr>
        <p:txBody>
          <a:bodyPr anchor="b">
            <a:normAutofit/>
          </a:bodyPr>
          <a:lstStyle>
            <a:lvl1pPr algn="ctr">
              <a:defRPr sz="6000"/>
            </a:lvl1pPr>
          </a:lstStyle>
          <a:p>
            <a:r>
              <a:rPr lang="it-IT" smtClean="0"/>
              <a:t>Fare clic per modificare lo stile del titolo</a:t>
            </a:r>
            <a:endParaRPr lang="en-US"/>
          </a:p>
        </p:txBody>
      </p:sp>
      <p:sp>
        <p:nvSpPr>
          <p:cNvPr id="3" name="Subtitle 2"/>
          <p:cNvSpPr>
            <a:spLocks noGrp="1"/>
          </p:cNvSpPr>
          <p:nvPr>
            <p:ph type="subTitle" idx="1"/>
          </p:nvPr>
        </p:nvSpPr>
        <p:spPr>
          <a:xfrm>
            <a:off x="404943" y="3536723"/>
            <a:ext cx="862366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51817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3910177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04943" y="1683613"/>
            <a:ext cx="8251553" cy="2852737"/>
          </a:xfrm>
        </p:spPr>
        <p:txBody>
          <a:bodyPr anchor="b">
            <a:normAutofit/>
          </a:bodyPr>
          <a:lstStyle>
            <a:lvl1pPr algn="l">
              <a:defRPr sz="5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04943" y="4563338"/>
            <a:ext cx="825155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276D79ED-3FA7-4EF8-964B-EB8BCFAB02F8}"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84459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04943" y="1873975"/>
            <a:ext cx="420624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30926" y="1873975"/>
            <a:ext cx="429768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643676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8623663" cy="1325563"/>
          </a:xfrm>
        </p:spPr>
        <p:txBody>
          <a:bodyPr/>
          <a:lstStyle/>
          <a:p>
            <a:r>
              <a:rPr lang="it-IT" smtClean="0"/>
              <a:t>Fare clic per modificare lo stile del titolo</a:t>
            </a:r>
            <a:endParaRPr lang="en-US"/>
          </a:p>
        </p:txBody>
      </p:sp>
      <p:sp>
        <p:nvSpPr>
          <p:cNvPr id="3" name="Text Placeholder 2"/>
          <p:cNvSpPr>
            <a:spLocks noGrp="1"/>
          </p:cNvSpPr>
          <p:nvPr>
            <p:ph type="body" idx="1"/>
          </p:nvPr>
        </p:nvSpPr>
        <p:spPr>
          <a:xfrm>
            <a:off x="404940" y="1615849"/>
            <a:ext cx="43891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404941" y="2439761"/>
            <a:ext cx="438912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911629" y="1615849"/>
            <a:ext cx="41169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911629" y="2439761"/>
            <a:ext cx="411697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3356777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1439670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1676479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04943" y="465138"/>
            <a:ext cx="3099980" cy="1600200"/>
          </a:xfrm>
        </p:spPr>
        <p:txBody>
          <a:bodyPr anchor="ctr"/>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657594" y="465138"/>
            <a:ext cx="537101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04943" y="2065338"/>
            <a:ext cx="30999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76D79ED-3FA7-4EF8-964B-EB8BCFAB02F8}"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187960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04944" y="483326"/>
            <a:ext cx="2677886" cy="1600200"/>
          </a:xfrm>
        </p:spPr>
        <p:txBody>
          <a:bodyPr anchor="ctr"/>
          <a:lstStyle>
            <a:lvl1pPr>
              <a:defRPr sz="320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3218899" y="483326"/>
            <a:ext cx="58097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404944" y="2083526"/>
            <a:ext cx="26778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76D79ED-3FA7-4EF8-964B-EB8BCFAB02F8}"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‹N›</a:t>
            </a:fld>
            <a:endParaRPr lang="en-US"/>
          </a:p>
        </p:txBody>
      </p:sp>
    </p:spTree>
    <p:extLst>
      <p:ext uri="{BB962C8B-B14F-4D97-AF65-F5344CB8AC3E}">
        <p14:creationId xmlns:p14="http://schemas.microsoft.com/office/powerpoint/2010/main" val="3085358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659956D-4EA1-40D0-90E0-A2C38F77BB4A}" type="datetimeFigureOut">
              <a:rPr lang="it-IT" smtClean="0"/>
              <a:t>06/11/2023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52848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59956D-4EA1-40D0-90E0-A2C38F77BB4A}" type="datetimeFigureOut">
              <a:rPr lang="it-IT" smtClean="0"/>
              <a:t>06/11/2023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2639577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659956D-4EA1-40D0-90E0-A2C38F77BB4A}" type="datetimeFigureOut">
              <a:rPr lang="it-IT" smtClean="0"/>
              <a:t>06/11/2023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700325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659956D-4EA1-40D0-90E0-A2C38F77BB4A}" type="datetimeFigureOut">
              <a:rPr lang="it-IT" smtClean="0"/>
              <a:t>06/11/2023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251998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659956D-4EA1-40D0-90E0-A2C38F77BB4A}" type="datetimeFigureOut">
              <a:rPr lang="it-IT" smtClean="0"/>
              <a:t>06/11/2023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126854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659956D-4EA1-40D0-90E0-A2C38F77BB4A}" type="datetimeFigureOut">
              <a:rPr lang="it-IT" smtClean="0"/>
              <a:t>06/11/2023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345808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659956D-4EA1-40D0-90E0-A2C38F77BB4A}" type="datetimeFigureOut">
              <a:rPr lang="it-IT" smtClean="0"/>
              <a:t>06/11/2023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4046288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659956D-4EA1-40D0-90E0-A2C38F77BB4A}" type="datetimeFigureOut">
              <a:rPr lang="it-IT" smtClean="0"/>
              <a:t>06/11/2023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3656676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659956D-4EA1-40D0-90E0-A2C38F77BB4A}" type="datetimeFigureOut">
              <a:rPr lang="it-IT" smtClean="0"/>
              <a:t>06/11/2023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2701368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59956D-4EA1-40D0-90E0-A2C38F77BB4A}" type="datetimeFigureOut">
              <a:rPr lang="it-IT" smtClean="0"/>
              <a:t>06/11/2023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3418458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59956D-4EA1-40D0-90E0-A2C38F77BB4A}" type="datetimeFigureOut">
              <a:rPr lang="it-IT" smtClean="0"/>
              <a:t>06/11/2023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FD6071-B24F-48AF-BFCF-F54A1414482B}" type="slidenum">
              <a:rPr lang="it-IT" smtClean="0"/>
              <a:t>‹N›</a:t>
            </a:fld>
            <a:endParaRPr lang="it-IT"/>
          </a:p>
        </p:txBody>
      </p:sp>
    </p:spTree>
    <p:extLst>
      <p:ext uri="{BB962C8B-B14F-4D97-AF65-F5344CB8AC3E}">
        <p14:creationId xmlns:p14="http://schemas.microsoft.com/office/powerpoint/2010/main" val="360509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43" y="417376"/>
            <a:ext cx="11327512"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Text Placeholder 2"/>
          <p:cNvSpPr>
            <a:spLocks noGrp="1"/>
          </p:cNvSpPr>
          <p:nvPr>
            <p:ph type="body" idx="1"/>
          </p:nvPr>
        </p:nvSpPr>
        <p:spPr>
          <a:xfrm>
            <a:off x="404944" y="1841862"/>
            <a:ext cx="8134146" cy="4387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4943" y="6356349"/>
            <a:ext cx="2183674" cy="365125"/>
          </a:xfrm>
          <a:prstGeom prst="rect">
            <a:avLst/>
          </a:prstGeom>
        </p:spPr>
        <p:txBody>
          <a:bodyPr vert="horz" lIns="91440" tIns="45720" rIns="91440" bIns="45720" rtlCol="0" anchor="ctr"/>
          <a:lstStyle>
            <a:lvl1pPr algn="l">
              <a:defRPr sz="1200">
                <a:solidFill>
                  <a:schemeClr val="bg1"/>
                </a:solidFill>
              </a:defRPr>
            </a:lvl1pPr>
          </a:lstStyle>
          <a:p>
            <a:fld id="{276D79ED-3FA7-4EF8-964B-EB8BCFAB02F8}" type="datetimeFigureOut">
              <a:rPr lang="en-US" smtClean="0"/>
              <a:pPr/>
              <a:t>11/6/2023</a:t>
            </a:fld>
            <a:endParaRPr lang="en-US"/>
          </a:p>
        </p:txBody>
      </p:sp>
      <p:sp>
        <p:nvSpPr>
          <p:cNvPr id="5" name="Footer Placeholder 4"/>
          <p:cNvSpPr>
            <a:spLocks noGrp="1"/>
          </p:cNvSpPr>
          <p:nvPr>
            <p:ph type="ftr" sz="quarter" idx="3"/>
          </p:nvPr>
        </p:nvSpPr>
        <p:spPr>
          <a:xfrm>
            <a:off x="3218899" y="6356349"/>
            <a:ext cx="3275511"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7124693" y="6356350"/>
            <a:ext cx="1903913" cy="365125"/>
          </a:xfrm>
          <a:prstGeom prst="rect">
            <a:avLst/>
          </a:prstGeom>
        </p:spPr>
        <p:txBody>
          <a:bodyPr vert="horz" lIns="91440" tIns="45720" rIns="91440" bIns="45720" rtlCol="0" anchor="ctr"/>
          <a:lstStyle>
            <a:lvl1pPr algn="r">
              <a:defRPr sz="1200">
                <a:solidFill>
                  <a:schemeClr val="bg1"/>
                </a:solidFill>
              </a:defRPr>
            </a:lvl1pPr>
          </a:lstStyle>
          <a:p>
            <a:fld id="{C6F12CB2-7F2C-47B9-AE70-22A94B49F233}" type="slidenum">
              <a:rPr lang="en-US" smtClean="0"/>
              <a:pPr/>
              <a:t>‹N›</a:t>
            </a:fld>
            <a:endParaRPr lang="en-US"/>
          </a:p>
        </p:txBody>
      </p:sp>
      <p:pic>
        <p:nvPicPr>
          <p:cNvPr id="11"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28429798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ctr" defTabSz="914400" rtl="0" eaLnBrk="1" latinLnBrk="0" hangingPunct="1">
        <a:lnSpc>
          <a:spcPct val="90000"/>
        </a:lnSpc>
        <a:spcBef>
          <a:spcPct val="0"/>
        </a:spcBef>
        <a:buNone/>
        <a:defRPr sz="4400" b="1" kern="1200">
          <a:solidFill>
            <a:srgbClr val="FFD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9956D-4EA1-40D0-90E0-A2C38F77BB4A}" type="datetimeFigureOut">
              <a:rPr lang="it-IT" smtClean="0"/>
              <a:t>06/11/2023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D6071-B24F-48AF-BFCF-F54A1414482B}" type="slidenum">
              <a:rPr lang="it-IT" smtClean="0"/>
              <a:t>‹N›</a:t>
            </a:fld>
            <a:endParaRPr lang="it-IT"/>
          </a:p>
        </p:txBody>
      </p:sp>
    </p:spTree>
    <p:extLst>
      <p:ext uri="{BB962C8B-B14F-4D97-AF65-F5344CB8AC3E}">
        <p14:creationId xmlns:p14="http://schemas.microsoft.com/office/powerpoint/2010/main" val="24443133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18582"/>
            <a:ext cx="8623663" cy="2387600"/>
          </a:xfrm>
        </p:spPr>
        <p:txBody>
          <a:bodyPr>
            <a:noAutofit/>
          </a:bodyPr>
          <a:lstStyle/>
          <a:p>
            <a:r>
              <a:rPr lang="it-IT" dirty="0">
                <a:solidFill>
                  <a:schemeClr val="bg1"/>
                </a:solidFill>
                <a:effectLst>
                  <a:outerShdw blurRad="38100" dist="38100" dir="2700000" algn="tl">
                    <a:srgbClr val="000000">
                      <a:alpha val="43137"/>
                    </a:srgbClr>
                  </a:outerShdw>
                </a:effectLst>
              </a:rPr>
              <a:t>THE EUROPEAN UNION BETWEEN SUSTAINABLE DEVELOPMENT AND OPEN STRATEGIC AUTONOMY</a:t>
            </a:r>
            <a:endParaRPr lang="en-US" dirty="0">
              <a:solidFill>
                <a:schemeClr val="bg1"/>
              </a:solidFill>
            </a:endParaRPr>
          </a:p>
        </p:txBody>
      </p:sp>
      <p:sp>
        <p:nvSpPr>
          <p:cNvPr id="3" name="Subtitle 2"/>
          <p:cNvSpPr>
            <a:spLocks noGrp="1"/>
          </p:cNvSpPr>
          <p:nvPr>
            <p:ph type="subTitle" idx="1"/>
          </p:nvPr>
        </p:nvSpPr>
        <p:spPr>
          <a:xfrm>
            <a:off x="-75825" y="4627202"/>
            <a:ext cx="8623663" cy="1655762"/>
          </a:xfrm>
        </p:spPr>
        <p:txBody>
          <a:bodyPr/>
          <a:lstStyle/>
          <a:p>
            <a:r>
              <a:rPr lang="it-IT" b="1" dirty="0" smtClean="0">
                <a:solidFill>
                  <a:schemeClr val="accent4">
                    <a:lumMod val="60000"/>
                    <a:lumOff val="40000"/>
                  </a:schemeClr>
                </a:solidFill>
                <a:effectLst>
                  <a:outerShdw blurRad="38100" dist="38100" dir="2700000" algn="tl">
                    <a:srgbClr val="000000">
                      <a:alpha val="43137"/>
                    </a:srgbClr>
                  </a:outerShdw>
                </a:effectLst>
              </a:rPr>
              <a:t>PROSPECTS </a:t>
            </a:r>
            <a:r>
              <a:rPr lang="it-IT" b="1" dirty="0">
                <a:solidFill>
                  <a:schemeClr val="accent4">
                    <a:lumMod val="60000"/>
                    <a:lumOff val="40000"/>
                  </a:schemeClr>
                </a:solidFill>
                <a:effectLst>
                  <a:outerShdw blurRad="38100" dist="38100" dir="2700000" algn="tl">
                    <a:srgbClr val="000000">
                      <a:alpha val="43137"/>
                    </a:srgbClr>
                  </a:outerShdw>
                </a:effectLst>
              </a:rPr>
              <a:t>FOR </a:t>
            </a:r>
            <a:r>
              <a:rPr lang="it-IT" b="1" dirty="0" smtClean="0">
                <a:solidFill>
                  <a:schemeClr val="accent4">
                    <a:lumMod val="60000"/>
                    <a:lumOff val="40000"/>
                  </a:schemeClr>
                </a:solidFill>
                <a:effectLst>
                  <a:outerShdw blurRad="38100" dist="38100" dir="2700000" algn="tl">
                    <a:srgbClr val="000000">
                      <a:alpha val="43137"/>
                    </a:srgbClr>
                  </a:outerShdw>
                </a:effectLst>
              </a:rPr>
              <a:t>ACTION </a:t>
            </a:r>
            <a:r>
              <a:rPr lang="it-IT" b="1" dirty="0">
                <a:solidFill>
                  <a:schemeClr val="accent4">
                    <a:lumMod val="60000"/>
                    <a:lumOff val="40000"/>
                  </a:schemeClr>
                </a:solidFill>
                <a:effectLst>
                  <a:outerShdw blurRad="38100" dist="38100" dir="2700000" algn="tl">
                    <a:srgbClr val="000000">
                      <a:alpha val="43137"/>
                    </a:srgbClr>
                  </a:outerShdw>
                </a:effectLst>
              </a:rPr>
              <a:t>IN THE LIGHT OF THE 2023 STRATEGIC FORESIGHT REPORT</a:t>
            </a:r>
          </a:p>
        </p:txBody>
      </p:sp>
      <p:sp>
        <p:nvSpPr>
          <p:cNvPr id="5" name="CasellaDiTesto 4"/>
          <p:cNvSpPr txBox="1"/>
          <p:nvPr/>
        </p:nvSpPr>
        <p:spPr>
          <a:xfrm>
            <a:off x="9304255" y="169683"/>
            <a:ext cx="2630079" cy="1400383"/>
          </a:xfrm>
          <a:prstGeom prst="rect">
            <a:avLst/>
          </a:prstGeom>
          <a:noFill/>
        </p:spPr>
        <p:txBody>
          <a:bodyPr wrap="square" rtlCol="0">
            <a:spAutoFit/>
          </a:bodyPr>
          <a:lstStyle/>
          <a:p>
            <a:r>
              <a:rPr lang="it-IT" sz="1700" b="1" dirty="0" smtClean="0">
                <a:solidFill>
                  <a:schemeClr val="accent1">
                    <a:lumMod val="60000"/>
                    <a:lumOff val="40000"/>
                  </a:schemeClr>
                </a:solidFill>
                <a:effectLst>
                  <a:outerShdw blurRad="38100" dist="38100" dir="2700000" algn="tl">
                    <a:srgbClr val="000000">
                      <a:alpha val="43137"/>
                    </a:srgbClr>
                  </a:outerShdw>
                </a:effectLst>
                <a:latin typeface="Garamond" panose="02020404030301010803" pitchFamily="18" charset="0"/>
              </a:rPr>
              <a:t>Federico Siscaro</a:t>
            </a:r>
          </a:p>
          <a:p>
            <a:r>
              <a:rPr lang="it-IT" sz="1700" b="1" dirty="0" smtClean="0">
                <a:solidFill>
                  <a:schemeClr val="accent1">
                    <a:lumMod val="60000"/>
                    <a:lumOff val="40000"/>
                  </a:schemeClr>
                </a:solidFill>
                <a:effectLst>
                  <a:outerShdw blurRad="38100" dist="38100" dir="2700000" algn="tl">
                    <a:srgbClr val="000000">
                      <a:alpha val="43137"/>
                    </a:srgbClr>
                  </a:outerShdw>
                </a:effectLst>
                <a:latin typeface="Garamond" panose="02020404030301010803" pitchFamily="18" charset="0"/>
              </a:rPr>
              <a:t>International Relations Officer for the Italian Customs and Monopolies Agency</a:t>
            </a:r>
            <a:endParaRPr lang="it-IT" sz="1700" b="1" dirty="0">
              <a:solidFill>
                <a:schemeClr val="accent1">
                  <a:lumMod val="60000"/>
                  <a:lumOff val="40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641992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166540"/>
            <a:ext cx="8596668" cy="1320800"/>
          </a:xfrm>
        </p:spPr>
        <p:txBody>
          <a:bodyPr>
            <a:noAutofit/>
          </a:bodyPr>
          <a:lstStyle/>
          <a:p>
            <a:pPr algn="just"/>
            <a:r>
              <a:rPr lang="en-GB" dirty="0" smtClean="0">
                <a:solidFill>
                  <a:schemeClr val="tx2">
                    <a:lumMod val="75000"/>
                  </a:schemeClr>
                </a:solidFill>
              </a:rPr>
              <a:t>The EU </a:t>
            </a:r>
            <a:r>
              <a:rPr lang="en-GB" dirty="0">
                <a:solidFill>
                  <a:schemeClr val="tx2">
                    <a:lumMod val="75000"/>
                  </a:schemeClr>
                </a:solidFill>
              </a:rPr>
              <a:t>faces a crucial challenge in today's world: balancing the promotion of </a:t>
            </a:r>
            <a:r>
              <a:rPr lang="en-GB" b="1" dirty="0">
                <a:solidFill>
                  <a:schemeClr val="accent5">
                    <a:lumMod val="75000"/>
                  </a:schemeClr>
                </a:solidFill>
                <a:effectLst>
                  <a:outerShdw blurRad="38100" dist="38100" dir="2700000" algn="tl">
                    <a:srgbClr val="000000">
                      <a:alpha val="43137"/>
                    </a:srgbClr>
                  </a:outerShdw>
                </a:effectLst>
              </a:rPr>
              <a:t>sustainable development </a:t>
            </a:r>
            <a:r>
              <a:rPr lang="en-GB" dirty="0">
                <a:solidFill>
                  <a:schemeClr val="tx2">
                    <a:lumMod val="75000"/>
                  </a:schemeClr>
                </a:solidFill>
              </a:rPr>
              <a:t>and the pursuit of </a:t>
            </a:r>
            <a:r>
              <a:rPr lang="en-GB" b="1" dirty="0">
                <a:solidFill>
                  <a:srgbClr val="C00000"/>
                </a:solidFill>
                <a:effectLst>
                  <a:outerShdw blurRad="38100" dist="38100" dir="2700000" algn="tl">
                    <a:srgbClr val="000000">
                      <a:alpha val="43137"/>
                    </a:srgbClr>
                  </a:outerShdw>
                </a:effectLst>
              </a:rPr>
              <a:t>open strategic autonomy. </a:t>
            </a:r>
            <a:endParaRPr lang="it-IT" b="1" dirty="0">
              <a:solidFill>
                <a:srgbClr val="C0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677334" y="2660210"/>
            <a:ext cx="8596668" cy="3880773"/>
          </a:xfrm>
        </p:spPr>
        <p:txBody>
          <a:bodyPr>
            <a:normAutofit/>
          </a:bodyPr>
          <a:lstStyle/>
          <a:p>
            <a:r>
              <a:rPr lang="en-US" dirty="0"/>
              <a:t>The </a:t>
            </a:r>
            <a:r>
              <a:rPr lang="en-US" sz="2000" b="1" dirty="0">
                <a:effectLst>
                  <a:outerShdw blurRad="38100" dist="38100" dir="2700000" algn="tl">
                    <a:srgbClr val="000000">
                      <a:alpha val="43137"/>
                    </a:srgbClr>
                  </a:outerShdw>
                </a:effectLst>
              </a:rPr>
              <a:t>EU's commitment to sustainability </a:t>
            </a:r>
            <a:r>
              <a:rPr lang="en-US" dirty="0" smtClean="0"/>
              <a:t>is inspired </a:t>
            </a:r>
            <a:r>
              <a:rPr lang="en-US" dirty="0"/>
              <a:t>by the United Nations Sustainable Development Goals (</a:t>
            </a:r>
            <a:r>
              <a:rPr lang="en-US" dirty="0" smtClean="0"/>
              <a:t>SDGs) and the </a:t>
            </a:r>
            <a:r>
              <a:rPr lang="en-US" dirty="0"/>
              <a:t>2030 </a:t>
            </a:r>
            <a:r>
              <a:rPr lang="en-US" dirty="0" smtClean="0"/>
              <a:t>Agenda. Under </a:t>
            </a:r>
            <a:r>
              <a:rPr lang="en-US" dirty="0"/>
              <a:t>President von der Leyen's leadership</a:t>
            </a:r>
            <a:r>
              <a:rPr lang="en-US" dirty="0" smtClean="0"/>
              <a:t>, the </a:t>
            </a:r>
            <a:r>
              <a:rPr lang="en-US" dirty="0"/>
              <a:t>EU has unveiled an ambitious policy agenda dedicated to advancing </a:t>
            </a:r>
            <a:r>
              <a:rPr lang="en-US" dirty="0" smtClean="0"/>
              <a:t>sustainability, as showed by the realization of the </a:t>
            </a:r>
            <a:r>
              <a:rPr lang="en-US" dirty="0"/>
              <a:t>European Green Deal and Recovery and Resilience Plans</a:t>
            </a:r>
            <a:r>
              <a:rPr lang="en-US" dirty="0" smtClean="0"/>
              <a:t>.</a:t>
            </a:r>
          </a:p>
          <a:p>
            <a:r>
              <a:rPr lang="en-US" dirty="0" smtClean="0"/>
              <a:t>At the same time, due to several international crises</a:t>
            </a:r>
            <a:r>
              <a:rPr lang="en-US" dirty="0"/>
              <a:t>, the </a:t>
            </a:r>
            <a:r>
              <a:rPr lang="en-US" dirty="0" smtClean="0"/>
              <a:t>notion </a:t>
            </a:r>
            <a:r>
              <a:rPr lang="en-US" dirty="0"/>
              <a:t>of "</a:t>
            </a:r>
            <a:r>
              <a:rPr lang="en-US" sz="2000" b="1" dirty="0">
                <a:effectLst>
                  <a:outerShdw blurRad="38100" dist="38100" dir="2700000" algn="tl">
                    <a:srgbClr val="000000">
                      <a:alpha val="43137"/>
                    </a:srgbClr>
                  </a:outerShdw>
                </a:effectLst>
              </a:rPr>
              <a:t>Open Strategic Autonomy</a:t>
            </a:r>
            <a:r>
              <a:rPr lang="en-US" dirty="0"/>
              <a:t>" has emerged. </a:t>
            </a:r>
            <a:r>
              <a:rPr lang="en-US" dirty="0" smtClean="0"/>
              <a:t>This </a:t>
            </a:r>
            <a:r>
              <a:rPr lang="en-US" dirty="0"/>
              <a:t>concept combines strengthening the EU's strategic autonomy </a:t>
            </a:r>
            <a:r>
              <a:rPr lang="en-US" dirty="0" smtClean="0"/>
              <a:t>in key sectors with </a:t>
            </a:r>
            <a:r>
              <a:rPr lang="en-US" dirty="0"/>
              <a:t>a commitment to multilateralism, international cooperation, and global partnerships</a:t>
            </a:r>
            <a:r>
              <a:rPr lang="en-US" dirty="0" smtClean="0"/>
              <a:t>.</a:t>
            </a:r>
          </a:p>
          <a:p>
            <a:r>
              <a:rPr lang="en-US" dirty="0"/>
              <a:t>The </a:t>
            </a:r>
            <a:r>
              <a:rPr lang="en-US" sz="2000" b="1" dirty="0">
                <a:effectLst>
                  <a:outerShdw blurRad="38100" dist="38100" dir="2700000" algn="tl">
                    <a:srgbClr val="000000">
                      <a:alpha val="43137"/>
                    </a:srgbClr>
                  </a:outerShdw>
                </a:effectLst>
              </a:rPr>
              <a:t>Strategic Foresight Report 2023 </a:t>
            </a:r>
            <a:r>
              <a:rPr lang="en-US" dirty="0" smtClean="0"/>
              <a:t>envisages the pursuit of sustainability in the context of the realization of open strategic autonomy. It underscores how the two goals are strictly intertwined in EU policies.</a:t>
            </a:r>
          </a:p>
          <a:p>
            <a:endParaRPr lang="it-IT" dirty="0"/>
          </a:p>
        </p:txBody>
      </p:sp>
    </p:spTree>
    <p:extLst>
      <p:ext uri="{BB962C8B-B14F-4D97-AF65-F5344CB8AC3E}">
        <p14:creationId xmlns:p14="http://schemas.microsoft.com/office/powerpoint/2010/main" val="170508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7249212" cy="3176832"/>
          </a:xfrm>
          <a:prstGeom prst="rect">
            <a:avLst/>
          </a:prstGeom>
        </p:spPr>
      </p:pic>
      <p:sp>
        <p:nvSpPr>
          <p:cNvPr id="8" name="CasellaDiTesto 7"/>
          <p:cNvSpPr txBox="1"/>
          <p:nvPr/>
        </p:nvSpPr>
        <p:spPr>
          <a:xfrm>
            <a:off x="0" y="3271101"/>
            <a:ext cx="6381946" cy="1385740"/>
          </a:xfrm>
          <a:prstGeom prst="rect">
            <a:avLst/>
          </a:prstGeom>
          <a:noFill/>
        </p:spPr>
        <p:txBody>
          <a:bodyPr wrap="square" rtlCol="0">
            <a:spAutoFit/>
          </a:bodyPr>
          <a:lstStyle/>
          <a:p>
            <a:endParaRPr lang="it-IT" dirty="0"/>
          </a:p>
        </p:txBody>
      </p:sp>
      <p:pic>
        <p:nvPicPr>
          <p:cNvPr id="9" name="Immagine 8"/>
          <p:cNvPicPr>
            <a:picLocks noChangeAspect="1"/>
          </p:cNvPicPr>
          <p:nvPr/>
        </p:nvPicPr>
        <p:blipFill>
          <a:blip r:embed="rId3"/>
          <a:stretch>
            <a:fillRect/>
          </a:stretch>
        </p:blipFill>
        <p:spPr>
          <a:xfrm>
            <a:off x="0" y="2997724"/>
            <a:ext cx="7324627" cy="3828803"/>
          </a:xfrm>
          <a:prstGeom prst="rect">
            <a:avLst/>
          </a:prstGeom>
        </p:spPr>
      </p:pic>
      <p:sp>
        <p:nvSpPr>
          <p:cNvPr id="10" name="CasellaDiTesto 9"/>
          <p:cNvSpPr txBox="1"/>
          <p:nvPr/>
        </p:nvSpPr>
        <p:spPr>
          <a:xfrm>
            <a:off x="7324627" y="131779"/>
            <a:ext cx="4694548" cy="3323987"/>
          </a:xfrm>
          <a:prstGeom prst="rect">
            <a:avLst/>
          </a:prstGeom>
          <a:noFill/>
        </p:spPr>
        <p:txBody>
          <a:bodyPr wrap="square" rtlCol="0">
            <a:spAutoFit/>
          </a:bodyPr>
          <a:lstStyle/>
          <a:p>
            <a:pPr marL="285750" indent="-285750" algn="just">
              <a:buFont typeface="Wingdings" panose="05000000000000000000" pitchFamily="2" charset="2"/>
              <a:buChar char="q"/>
            </a:pPr>
            <a:r>
              <a:rPr lang="it-IT" sz="1700" dirty="0">
                <a:solidFill>
                  <a:schemeClr val="tx1">
                    <a:lumMod val="75000"/>
                    <a:lumOff val="25000"/>
                  </a:schemeClr>
                </a:solidFill>
                <a:latin typeface="Trebuchet MS" panose="020B0603020202020204" pitchFamily="34" charset="0"/>
              </a:rPr>
              <a:t>THE </a:t>
            </a:r>
            <a:r>
              <a:rPr lang="it-IT" sz="2000" b="1" dirty="0" smtClean="0">
                <a:solidFill>
                  <a:srgbClr val="FF3300"/>
                </a:solidFill>
                <a:effectLst>
                  <a:outerShdw blurRad="38100" dist="38100" dir="2700000" algn="tl">
                    <a:srgbClr val="000000">
                      <a:alpha val="43137"/>
                    </a:srgbClr>
                  </a:outerShdw>
                </a:effectLst>
                <a:latin typeface="Trebuchet MS" panose="020B0603020202020204" pitchFamily="34" charset="0"/>
              </a:rPr>
              <a:t>2023 STRATEGIC FORESIGHT REPORT </a:t>
            </a:r>
            <a:r>
              <a:rPr lang="it-IT" sz="1700" dirty="0">
                <a:solidFill>
                  <a:schemeClr val="tx1">
                    <a:lumMod val="75000"/>
                    <a:lumOff val="25000"/>
                  </a:schemeClr>
                </a:solidFill>
                <a:latin typeface="Trebuchet MS" panose="020B0603020202020204" pitchFamily="34" charset="0"/>
              </a:rPr>
              <a:t>SHEDS LIGHT ON HOW </a:t>
            </a:r>
            <a:r>
              <a:rPr lang="it-IT" sz="1700" b="1"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rPr>
              <a:t>SUSTAINABLE DEVELOPMENT ENHANCES  EU’S RESILIENCE, INNOVATION AND GLOBAL INFLUENCE</a:t>
            </a:r>
            <a:r>
              <a:rPr lang="it-IT" sz="1700" dirty="0">
                <a:solidFill>
                  <a:schemeClr val="tx1">
                    <a:lumMod val="75000"/>
                    <a:lumOff val="25000"/>
                  </a:schemeClr>
                </a:solidFill>
                <a:latin typeface="Trebuchet MS" panose="020B0603020202020204" pitchFamily="34" charset="0"/>
              </a:rPr>
              <a:t>, </a:t>
            </a:r>
            <a:r>
              <a:rPr lang="it-IT" sz="1700" dirty="0" smtClean="0">
                <a:solidFill>
                  <a:schemeClr val="tx1">
                    <a:lumMod val="75000"/>
                    <a:lumOff val="25000"/>
                  </a:schemeClr>
                </a:solidFill>
                <a:latin typeface="Trebuchet MS" panose="020B0603020202020204" pitchFamily="34" charset="0"/>
              </a:rPr>
              <a:t>WHICH </a:t>
            </a:r>
            <a:r>
              <a:rPr lang="it-IT" sz="1700" dirty="0">
                <a:solidFill>
                  <a:schemeClr val="tx1">
                    <a:lumMod val="75000"/>
                    <a:lumOff val="25000"/>
                  </a:schemeClr>
                </a:solidFill>
                <a:latin typeface="Trebuchet MS" panose="020B0603020202020204" pitchFamily="34" charset="0"/>
              </a:rPr>
              <a:t>ARE VITAL FOR ACHIEVING </a:t>
            </a:r>
            <a:r>
              <a:rPr lang="it-IT" sz="1700" b="1"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rPr>
              <a:t>STRATEGIC AUTONOMY</a:t>
            </a:r>
            <a:r>
              <a:rPr lang="it-IT" sz="1700" dirty="0">
                <a:solidFill>
                  <a:schemeClr val="tx1">
                    <a:lumMod val="75000"/>
                    <a:lumOff val="25000"/>
                  </a:schemeClr>
                </a:solidFill>
                <a:latin typeface="Trebuchet MS" panose="020B0603020202020204" pitchFamily="34" charset="0"/>
              </a:rPr>
              <a:t> IN AN </a:t>
            </a:r>
            <a:r>
              <a:rPr lang="it-IT" sz="1700" b="1" dirty="0" smtClean="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rPr>
              <a:t>INTERDEPENDENT </a:t>
            </a:r>
            <a:r>
              <a:rPr lang="it-IT" sz="1700" b="1"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rPr>
              <a:t>WORLD</a:t>
            </a:r>
            <a:r>
              <a:rPr lang="it-IT" sz="1700" dirty="0">
                <a:solidFill>
                  <a:schemeClr val="tx1">
                    <a:lumMod val="75000"/>
                    <a:lumOff val="25000"/>
                  </a:schemeClr>
                </a:solidFill>
                <a:latin typeface="Trebuchet MS" panose="020B0603020202020204" pitchFamily="34" charset="0"/>
              </a:rPr>
              <a:t>. </a:t>
            </a:r>
          </a:p>
          <a:p>
            <a:pPr algn="just"/>
            <a:endParaRPr lang="it-IT" sz="1700" dirty="0">
              <a:solidFill>
                <a:schemeClr val="tx1">
                  <a:lumMod val="75000"/>
                  <a:lumOff val="25000"/>
                </a:schemeClr>
              </a:solidFill>
            </a:endParaRPr>
          </a:p>
          <a:p>
            <a:pPr marL="285750" indent="-285750" algn="just">
              <a:buFont typeface="Wingdings" panose="05000000000000000000" pitchFamily="2" charset="2"/>
              <a:buChar char="q"/>
            </a:pPr>
            <a:r>
              <a:rPr lang="it-IT" sz="1700" dirty="0">
                <a:solidFill>
                  <a:schemeClr val="tx1">
                    <a:lumMod val="75000"/>
                    <a:lumOff val="25000"/>
                  </a:schemeClr>
                </a:solidFill>
                <a:latin typeface="Trebuchet MS" panose="020B0603020202020204" pitchFamily="34" charset="0"/>
              </a:rPr>
              <a:t>THE REPORT OUTLINES </a:t>
            </a:r>
            <a:r>
              <a:rPr lang="it-IT" sz="1700" u="sng" dirty="0">
                <a:solidFill>
                  <a:schemeClr val="tx1">
                    <a:lumMod val="75000"/>
                    <a:lumOff val="25000"/>
                  </a:schemeClr>
                </a:solidFill>
                <a:latin typeface="Trebuchet MS" panose="020B0603020202020204" pitchFamily="34" charset="0"/>
              </a:rPr>
              <a:t>SIX KEY CHALLENGES</a:t>
            </a:r>
            <a:r>
              <a:rPr lang="it-IT" sz="1700" dirty="0">
                <a:solidFill>
                  <a:schemeClr val="tx1">
                    <a:lumMod val="75000"/>
                    <a:lumOff val="25000"/>
                  </a:schemeClr>
                </a:solidFill>
                <a:latin typeface="Trebuchet MS" panose="020B0603020202020204" pitchFamily="34" charset="0"/>
              </a:rPr>
              <a:t> AND </a:t>
            </a:r>
            <a:r>
              <a:rPr lang="it-IT" sz="1700" u="sng" dirty="0">
                <a:solidFill>
                  <a:schemeClr val="tx1">
                    <a:lumMod val="75000"/>
                    <a:lumOff val="25000"/>
                  </a:schemeClr>
                </a:solidFill>
                <a:latin typeface="Trebuchet MS" panose="020B0603020202020204" pitchFamily="34" charset="0"/>
              </a:rPr>
              <a:t>TEN AREAS FOR ACTION</a:t>
            </a:r>
            <a:r>
              <a:rPr lang="it-IT" sz="1700" dirty="0">
                <a:solidFill>
                  <a:schemeClr val="tx1">
                    <a:lumMod val="75000"/>
                    <a:lumOff val="25000"/>
                  </a:schemeClr>
                </a:solidFill>
                <a:latin typeface="Trebuchet MS" panose="020B0603020202020204" pitchFamily="34" charset="0"/>
              </a:rPr>
              <a:t>, AMONG WHICH WE WILL FOUCUS ON </a:t>
            </a:r>
            <a:r>
              <a:rPr lang="it-IT" sz="1700" b="1" dirty="0">
                <a:solidFill>
                  <a:schemeClr val="tx1">
                    <a:lumMod val="75000"/>
                    <a:lumOff val="25000"/>
                  </a:schemeClr>
                </a:solidFill>
                <a:effectLst>
                  <a:outerShdw blurRad="38100" dist="38100" dir="2700000" algn="tl">
                    <a:srgbClr val="000000">
                      <a:alpha val="43137"/>
                    </a:srgbClr>
                  </a:outerShdw>
                </a:effectLst>
                <a:latin typeface="Trebuchet MS" panose="020B0603020202020204" pitchFamily="34" charset="0"/>
              </a:rPr>
              <a:t>TWO SPECIFIC ISSUES</a:t>
            </a:r>
          </a:p>
        </p:txBody>
      </p:sp>
      <p:sp>
        <p:nvSpPr>
          <p:cNvPr id="11" name="Freccia a destra 10"/>
          <p:cNvSpPr/>
          <p:nvPr/>
        </p:nvSpPr>
        <p:spPr>
          <a:xfrm>
            <a:off x="1894787" y="6490353"/>
            <a:ext cx="1894788" cy="329938"/>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t-IT"/>
          </a:p>
        </p:txBody>
      </p:sp>
      <p:sp>
        <p:nvSpPr>
          <p:cNvPr id="12" name="Freccia a destra 11"/>
          <p:cNvSpPr/>
          <p:nvPr/>
        </p:nvSpPr>
        <p:spPr>
          <a:xfrm rot="10800000">
            <a:off x="4487158" y="3612994"/>
            <a:ext cx="1894788" cy="32993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t-IT"/>
          </a:p>
        </p:txBody>
      </p:sp>
      <p:sp>
        <p:nvSpPr>
          <p:cNvPr id="13" name="CasellaDiTesto 12"/>
          <p:cNvSpPr txBox="1"/>
          <p:nvPr/>
        </p:nvSpPr>
        <p:spPr>
          <a:xfrm>
            <a:off x="7513162" y="4444990"/>
            <a:ext cx="2036190" cy="2139047"/>
          </a:xfrm>
          <a:prstGeom prst="rect">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1900" b="1" dirty="0" smtClean="0">
                <a:latin typeface="Cambria Math" panose="02040503050406030204" pitchFamily="18" charset="0"/>
                <a:ea typeface="Cambria Math" panose="02040503050406030204" pitchFamily="18" charset="0"/>
              </a:rPr>
              <a:t>1. THE </a:t>
            </a:r>
            <a:r>
              <a:rPr lang="it-IT" sz="1900" b="1" dirty="0" smtClean="0">
                <a:latin typeface="Cambria Math" panose="02040503050406030204" pitchFamily="18" charset="0"/>
                <a:ea typeface="Cambria Math" panose="02040503050406030204" pitchFamily="18" charset="0"/>
              </a:rPr>
              <a:t>REALIZATION </a:t>
            </a:r>
            <a:r>
              <a:rPr lang="it-IT" sz="1900" b="1" dirty="0" smtClean="0">
                <a:latin typeface="Cambria Math" panose="02040503050406030204" pitchFamily="18" charset="0"/>
                <a:ea typeface="Cambria Math" panose="02040503050406030204" pitchFamily="18" charset="0"/>
              </a:rPr>
              <a:t>OF SUSTAINABILITY INITIATIVES IN A SHIFTING MULTIPOLAR WORLD</a:t>
            </a:r>
            <a:endParaRPr lang="it-IT" sz="1900" b="1" dirty="0">
              <a:latin typeface="Cambria Math" panose="02040503050406030204" pitchFamily="18" charset="0"/>
              <a:ea typeface="Cambria Math" panose="02040503050406030204" pitchFamily="18" charset="0"/>
            </a:endParaRPr>
          </a:p>
        </p:txBody>
      </p:sp>
      <p:sp>
        <p:nvSpPr>
          <p:cNvPr id="14" name="CasellaDiTesto 13"/>
          <p:cNvSpPr txBox="1"/>
          <p:nvPr/>
        </p:nvSpPr>
        <p:spPr>
          <a:xfrm>
            <a:off x="9916997" y="4408553"/>
            <a:ext cx="2102177" cy="2246769"/>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2000" b="1" dirty="0">
                <a:solidFill>
                  <a:schemeClr val="dk1"/>
                </a:solidFill>
                <a:latin typeface="Cambria Math" panose="02040503050406030204" pitchFamily="18" charset="0"/>
                <a:ea typeface="Cambria Math" panose="02040503050406030204" pitchFamily="18" charset="0"/>
              </a:rPr>
              <a:t>2. THE PURSUIT OF </a:t>
            </a:r>
            <a:r>
              <a:rPr lang="it-IT" sz="2000" b="1" dirty="0" smtClean="0">
                <a:solidFill>
                  <a:schemeClr val="dk1"/>
                </a:solidFill>
                <a:latin typeface="Cambria Math" panose="02040503050406030204" pitchFamily="18" charset="0"/>
                <a:ea typeface="Cambria Math" panose="02040503050406030204" pitchFamily="18" charset="0"/>
              </a:rPr>
              <a:t>A </a:t>
            </a:r>
            <a:r>
              <a:rPr lang="it-IT" sz="2000" b="1" dirty="0">
                <a:solidFill>
                  <a:schemeClr val="dk1"/>
                </a:solidFill>
                <a:latin typeface="Cambria Math" panose="02040503050406030204" pitchFamily="18" charset="0"/>
                <a:ea typeface="Cambria Math" panose="02040503050406030204" pitchFamily="18" charset="0"/>
              </a:rPr>
              <a:t>NET-ZERO ECONOMY IN THE BACKGROUND OF OPEN STRATEGIC AUTONOMY</a:t>
            </a:r>
          </a:p>
        </p:txBody>
      </p:sp>
      <p:sp>
        <p:nvSpPr>
          <p:cNvPr id="17" name="Freccia in giù 16"/>
          <p:cNvSpPr/>
          <p:nvPr/>
        </p:nvSpPr>
        <p:spPr>
          <a:xfrm>
            <a:off x="8361574" y="3576343"/>
            <a:ext cx="367646" cy="697584"/>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bg2">
                <a:lumMod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ln w="0">
                <a:solidFill>
                  <a:schemeClr val="accent2"/>
                </a:solidFill>
              </a:ln>
              <a:solidFill>
                <a:schemeClr val="tx1"/>
              </a:solidFill>
              <a:effectLst>
                <a:outerShdw blurRad="38100" dist="19050" dir="2700000" algn="tl" rotWithShape="0">
                  <a:schemeClr val="dk1">
                    <a:alpha val="40000"/>
                  </a:schemeClr>
                </a:outerShdw>
              </a:effectLst>
            </a:endParaRPr>
          </a:p>
        </p:txBody>
      </p:sp>
      <p:sp>
        <p:nvSpPr>
          <p:cNvPr id="18" name="Freccia in giù 17"/>
          <p:cNvSpPr/>
          <p:nvPr/>
        </p:nvSpPr>
        <p:spPr>
          <a:xfrm>
            <a:off x="10784262" y="3568098"/>
            <a:ext cx="367646" cy="697584"/>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bg2">
                <a:lumMod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ln w="0">
                <a:solidFill>
                  <a:schemeClr val="accent2"/>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067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201957" cy="1320800"/>
          </a:xfrm>
        </p:spPr>
        <p:txBody>
          <a:bodyPr>
            <a:normAutofit/>
          </a:bodyPr>
          <a:lstStyle/>
          <a:p>
            <a:pPr algn="ctr"/>
            <a:r>
              <a:rPr lang="it-IT" sz="3700" b="1" dirty="0" smtClean="0">
                <a:solidFill>
                  <a:srgbClr val="009999"/>
                </a:solidFill>
                <a:effectLst>
                  <a:outerShdw blurRad="38100" dist="38100" dir="2700000" algn="tl">
                    <a:srgbClr val="000000">
                      <a:alpha val="43137"/>
                    </a:srgbClr>
                  </a:outerShdw>
                </a:effectLst>
              </a:rPr>
              <a:t>THE QUEST FOR SUSTAINABILITY IN AN INCREASINGLY MULTIPOLAR WORLD</a:t>
            </a:r>
            <a:endParaRPr lang="it-IT" sz="3700" b="1" dirty="0">
              <a:solidFill>
                <a:srgbClr val="009999"/>
              </a:solidFill>
              <a:effectLst>
                <a:outerShdw blurRad="38100" dist="38100" dir="2700000" algn="tl">
                  <a:srgbClr val="000000">
                    <a:alpha val="43137"/>
                  </a:srgbClr>
                </a:outerShdw>
              </a:effectLst>
            </a:endParaRPr>
          </a:p>
        </p:txBody>
      </p:sp>
      <p:sp>
        <p:nvSpPr>
          <p:cNvPr id="6" name="CasellaDiTesto 5"/>
          <p:cNvSpPr txBox="1"/>
          <p:nvPr/>
        </p:nvSpPr>
        <p:spPr>
          <a:xfrm>
            <a:off x="84841" y="1242242"/>
            <a:ext cx="9935852" cy="969496"/>
          </a:xfrm>
          <a:prstGeom prst="rect">
            <a:avLst/>
          </a:prstGeom>
          <a:noFill/>
        </p:spPr>
        <p:txBody>
          <a:bodyPr wrap="square" rtlCol="0">
            <a:spAutoFit/>
          </a:bodyPr>
          <a:lstStyle/>
          <a:p>
            <a:r>
              <a:rPr lang="en-US" sz="1900" b="1" dirty="0" smtClean="0">
                <a:solidFill>
                  <a:srgbClr val="003366"/>
                </a:solidFill>
                <a:effectLst>
                  <a:outerShdw blurRad="38100" dist="38100" dir="2700000" algn="tl">
                    <a:srgbClr val="000000">
                      <a:alpha val="43137"/>
                    </a:srgbClr>
                  </a:outerShdw>
                </a:effectLst>
                <a:latin typeface="Garamond" panose="02020404030301010803" pitchFamily="18" charset="0"/>
              </a:rPr>
              <a:t>International </a:t>
            </a:r>
            <a:r>
              <a:rPr lang="en-US" sz="1900" b="1" dirty="0">
                <a:solidFill>
                  <a:srgbClr val="003366"/>
                </a:solidFill>
                <a:effectLst>
                  <a:outerShdw blurRad="38100" dist="38100" dir="2700000" algn="tl">
                    <a:srgbClr val="000000">
                      <a:alpha val="43137"/>
                    </a:srgbClr>
                  </a:outerShdw>
                </a:effectLst>
                <a:latin typeface="Garamond" panose="02020404030301010803" pitchFamily="18" charset="0"/>
              </a:rPr>
              <a:t>crises and rising geopolitical tensions have ushered in a multipolar global </a:t>
            </a:r>
            <a:r>
              <a:rPr lang="en-US" sz="1900" b="1" dirty="0" smtClean="0">
                <a:solidFill>
                  <a:srgbClr val="003366"/>
                </a:solidFill>
                <a:effectLst>
                  <a:outerShdw blurRad="38100" dist="38100" dir="2700000" algn="tl">
                    <a:srgbClr val="000000">
                      <a:alpha val="43137"/>
                    </a:srgbClr>
                  </a:outerShdw>
                </a:effectLst>
                <a:latin typeface="Garamond" panose="02020404030301010803" pitchFamily="18" charset="0"/>
              </a:rPr>
              <a:t>order. The </a:t>
            </a:r>
            <a:r>
              <a:rPr lang="en-GB" sz="1900" b="1" dirty="0" smtClean="0">
                <a:solidFill>
                  <a:srgbClr val="003366"/>
                </a:solidFill>
                <a:effectLst>
                  <a:outerShdw blurRad="38100" dist="38100" dir="2700000" algn="tl">
                    <a:srgbClr val="000000">
                      <a:alpha val="43137"/>
                    </a:srgbClr>
                  </a:outerShdw>
                </a:effectLst>
                <a:latin typeface="Garamond" panose="02020404030301010803" pitchFamily="18" charset="0"/>
              </a:rPr>
              <a:t>advancement of sustainable development objectives compels the </a:t>
            </a:r>
            <a:r>
              <a:rPr lang="en-US" sz="1900" b="1" dirty="0" smtClean="0">
                <a:solidFill>
                  <a:srgbClr val="003366"/>
                </a:solidFill>
                <a:effectLst>
                  <a:outerShdw blurRad="38100" dist="38100" dir="2700000" algn="tl">
                    <a:srgbClr val="000000">
                      <a:alpha val="43137"/>
                    </a:srgbClr>
                  </a:outerShdw>
                </a:effectLst>
                <a:latin typeface="Garamond" panose="02020404030301010803" pitchFamily="18" charset="0"/>
              </a:rPr>
              <a:t>empowerment of the EU's global stance</a:t>
            </a:r>
            <a:r>
              <a:rPr lang="it-IT" sz="1900" b="1" dirty="0" smtClean="0">
                <a:solidFill>
                  <a:srgbClr val="003366"/>
                </a:solidFill>
                <a:effectLst>
                  <a:outerShdw blurRad="38100" dist="38100" dir="2700000" algn="tl">
                    <a:srgbClr val="000000">
                      <a:alpha val="43137"/>
                    </a:srgbClr>
                  </a:outerShdw>
                </a:effectLst>
                <a:latin typeface="Garamond" panose="02020404030301010803" pitchFamily="18" charset="0"/>
              </a:rPr>
              <a:t> through </a:t>
            </a:r>
            <a:r>
              <a:rPr lang="en-GB" sz="1900" b="1" dirty="0" smtClean="0">
                <a:solidFill>
                  <a:srgbClr val="003366"/>
                </a:solidFill>
                <a:effectLst>
                  <a:outerShdw blurRad="38100" dist="38100" dir="2700000" algn="tl">
                    <a:srgbClr val="000000">
                      <a:alpha val="43137"/>
                    </a:srgbClr>
                  </a:outerShdw>
                </a:effectLst>
                <a:latin typeface="Garamond" panose="02020404030301010803" pitchFamily="18" charset="0"/>
              </a:rPr>
              <a:t>a multi-faceted and integrated approach of </a:t>
            </a:r>
            <a:r>
              <a:rPr lang="en-GB" sz="1900" b="1" dirty="0">
                <a:solidFill>
                  <a:srgbClr val="003366"/>
                </a:solidFill>
                <a:effectLst>
                  <a:outerShdw blurRad="38100" dist="38100" dir="2700000" algn="tl">
                    <a:srgbClr val="000000">
                      <a:alpha val="43137"/>
                    </a:srgbClr>
                  </a:outerShdw>
                </a:effectLst>
                <a:latin typeface="Garamond" panose="02020404030301010803" pitchFamily="18" charset="0"/>
              </a:rPr>
              <a:t>policymaking</a:t>
            </a:r>
            <a:endParaRPr lang="it-IT" sz="1900" b="1" dirty="0">
              <a:solidFill>
                <a:srgbClr val="003366"/>
              </a:solidFill>
              <a:effectLst>
                <a:outerShdw blurRad="38100" dist="38100" dir="2700000" algn="tl">
                  <a:srgbClr val="000000">
                    <a:alpha val="43137"/>
                  </a:srgbClr>
                </a:outerShdw>
              </a:effectLst>
              <a:latin typeface="Garamond" panose="02020404030301010803" pitchFamily="18" charset="0"/>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026500243"/>
              </p:ext>
            </p:extLst>
          </p:nvPr>
        </p:nvGraphicFramePr>
        <p:xfrm>
          <a:off x="311455" y="2478201"/>
          <a:ext cx="11490904" cy="403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66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540623" cy="1320800"/>
          </a:xfrm>
        </p:spPr>
        <p:txBody>
          <a:bodyPr>
            <a:normAutofit/>
          </a:bodyPr>
          <a:lstStyle/>
          <a:p>
            <a:pPr algn="ctr"/>
            <a:r>
              <a:rPr lang="it-IT" sz="3700" b="1" dirty="0" smtClean="0">
                <a:solidFill>
                  <a:srgbClr val="7030A0"/>
                </a:solidFill>
                <a:effectLst>
                  <a:outerShdw blurRad="38100" dist="38100" dir="2700000" algn="tl">
                    <a:srgbClr val="000000">
                      <a:alpha val="43137"/>
                    </a:srgbClr>
                  </a:outerShdw>
                </a:effectLst>
              </a:rPr>
              <a:t>ACHIEVING A NET-ZERO ECONOMY IN THE CONTEXT OF OPEN STRATEGIC AUTONOMY</a:t>
            </a:r>
            <a:endParaRPr lang="it-IT" sz="3700" b="1" dirty="0">
              <a:solidFill>
                <a:srgbClr val="7030A0"/>
              </a:solidFill>
              <a:effectLst>
                <a:outerShdw blurRad="38100" dist="38100" dir="2700000" algn="tl">
                  <a:srgbClr val="000000">
                    <a:alpha val="43137"/>
                  </a:srgbClr>
                </a:outerShdw>
              </a:effectLst>
            </a:endParaRPr>
          </a:p>
        </p:txBody>
      </p:sp>
      <p:sp>
        <p:nvSpPr>
          <p:cNvPr id="6" name="CasellaDiTesto 5"/>
          <p:cNvSpPr txBox="1"/>
          <p:nvPr/>
        </p:nvSpPr>
        <p:spPr>
          <a:xfrm>
            <a:off x="0" y="1320800"/>
            <a:ext cx="10190375" cy="923330"/>
          </a:xfrm>
          <a:prstGeom prst="rect">
            <a:avLst/>
          </a:prstGeom>
          <a:noFill/>
        </p:spPr>
        <p:txBody>
          <a:bodyPr wrap="square" rtlCol="0">
            <a:spAutoFit/>
          </a:bodyPr>
          <a:lstStyle/>
          <a:p>
            <a:r>
              <a:rPr lang="en-US" b="1" dirty="0" smtClean="0">
                <a:solidFill>
                  <a:srgbClr val="002060"/>
                </a:solidFill>
                <a:effectLst>
                  <a:outerShdw blurRad="38100" dist="38100" dir="2700000" algn="tl">
                    <a:srgbClr val="000000">
                      <a:alpha val="43137"/>
                    </a:srgbClr>
                  </a:outerShdw>
                </a:effectLst>
                <a:latin typeface="Garamond" panose="02020404030301010803" pitchFamily="18" charset="0"/>
              </a:rPr>
              <a:t>Sustainability </a:t>
            </a:r>
            <a:r>
              <a:rPr lang="en-US" b="1" dirty="0">
                <a:solidFill>
                  <a:srgbClr val="002060"/>
                </a:solidFill>
                <a:effectLst>
                  <a:outerShdw blurRad="38100" dist="38100" dir="2700000" algn="tl">
                    <a:srgbClr val="000000">
                      <a:alpha val="43137"/>
                    </a:srgbClr>
                  </a:outerShdw>
                </a:effectLst>
                <a:latin typeface="Garamond" panose="02020404030301010803" pitchFamily="18" charset="0"/>
              </a:rPr>
              <a:t>is a competitive advantage, necessitating global leadership in the net-zero industry. To achieve this, the EU must bolster industrial capabilities, enhance supply </a:t>
            </a:r>
            <a:r>
              <a:rPr lang="en-US" b="1" dirty="0" smtClean="0">
                <a:solidFill>
                  <a:srgbClr val="002060"/>
                </a:solidFill>
                <a:effectLst>
                  <a:outerShdw blurRad="38100" dist="38100" dir="2700000" algn="tl">
                    <a:srgbClr val="000000">
                      <a:alpha val="43137"/>
                    </a:srgbClr>
                  </a:outerShdw>
                </a:effectLst>
                <a:latin typeface="Garamond" panose="02020404030301010803" pitchFamily="18" charset="0"/>
              </a:rPr>
              <a:t>chains </a:t>
            </a:r>
            <a:r>
              <a:rPr lang="en-US" b="1" dirty="0">
                <a:solidFill>
                  <a:srgbClr val="002060"/>
                </a:solidFill>
                <a:effectLst>
                  <a:outerShdw blurRad="38100" dist="38100" dir="2700000" algn="tl">
                    <a:srgbClr val="000000">
                      <a:alpha val="43137"/>
                    </a:srgbClr>
                  </a:outerShdw>
                </a:effectLst>
                <a:latin typeface="Garamond" panose="02020404030301010803" pitchFamily="18" charset="0"/>
              </a:rPr>
              <a:t>resilience, and leverage its influential position in the world as a major trading bloc to promote high sustainability standards</a:t>
            </a:r>
            <a:r>
              <a:rPr lang="en-US" b="1" dirty="0">
                <a:latin typeface="Garamond" panose="02020404030301010803" pitchFamily="18" charset="0"/>
              </a:rPr>
              <a:t>. </a:t>
            </a:r>
            <a:endParaRPr lang="it-IT" b="1" dirty="0">
              <a:latin typeface="Garamond" panose="02020404030301010803" pitchFamily="18" charset="0"/>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028095438"/>
              </p:ext>
            </p:extLst>
          </p:nvPr>
        </p:nvGraphicFramePr>
        <p:xfrm>
          <a:off x="226611" y="2573517"/>
          <a:ext cx="11745430" cy="416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73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842" y="235670"/>
            <a:ext cx="9558778" cy="1628742"/>
          </a:xfrm>
        </p:spPr>
        <p:txBody>
          <a:bodyPr>
            <a:normAutofit/>
          </a:bodyPr>
          <a:lstStyle/>
          <a:p>
            <a:pPr algn="ctr"/>
            <a:r>
              <a:rPr lang="en-US" sz="4800" b="1" dirty="0" smtClean="0">
                <a:solidFill>
                  <a:schemeClr val="accent2">
                    <a:lumMod val="50000"/>
                  </a:schemeClr>
                </a:solidFill>
                <a:effectLst>
                  <a:outerShdw blurRad="38100" dist="38100" dir="2700000" algn="tl">
                    <a:srgbClr val="000000">
                      <a:alpha val="43137"/>
                    </a:srgbClr>
                  </a:outerShdw>
                </a:effectLst>
              </a:rPr>
              <a:t>BALANCING SUSTAINABILITY AND STRATEGIC AUTONOMY</a:t>
            </a:r>
            <a:endParaRPr lang="it-IT" sz="4800" dirty="0">
              <a:solidFill>
                <a:schemeClr val="accent2">
                  <a:lumMod val="50000"/>
                </a:schemeClr>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677333" y="2160589"/>
            <a:ext cx="9201957" cy="3880773"/>
          </a:xfrm>
        </p:spPr>
        <p:txBody>
          <a:bodyPr/>
          <a:lstStyle/>
          <a:p>
            <a:r>
              <a:rPr lang="en-US" b="1" dirty="0"/>
              <a:t>Overall, this </a:t>
            </a:r>
            <a:r>
              <a:rPr lang="en-US" b="1" dirty="0" smtClean="0"/>
              <a:t>presentation </a:t>
            </a:r>
            <a:r>
              <a:rPr lang="en-US" b="1" dirty="0"/>
              <a:t>explores the </a:t>
            </a:r>
            <a:r>
              <a:rPr lang="en-US" b="1" dirty="0">
                <a:effectLst>
                  <a:outerShdw blurRad="38100" dist="38100" dir="2700000" algn="tl">
                    <a:srgbClr val="000000">
                      <a:alpha val="43137"/>
                    </a:srgbClr>
                  </a:outerShdw>
                </a:effectLst>
              </a:rPr>
              <a:t>intersection of sustainable development and strategic </a:t>
            </a:r>
            <a:r>
              <a:rPr lang="en-US" b="1" dirty="0" smtClean="0">
                <a:effectLst>
                  <a:outerShdw blurRad="38100" dist="38100" dir="2700000" algn="tl">
                    <a:srgbClr val="000000">
                      <a:alpha val="43137"/>
                    </a:srgbClr>
                  </a:outerShdw>
                </a:effectLst>
              </a:rPr>
              <a:t>autonomy</a:t>
            </a:r>
          </a:p>
          <a:p>
            <a:r>
              <a:rPr lang="en-US" b="1" dirty="0"/>
              <a:t>Achieving sustainability means </a:t>
            </a:r>
            <a:r>
              <a:rPr lang="en-US" b="1" dirty="0" smtClean="0"/>
              <a:t>combine </a:t>
            </a:r>
            <a:r>
              <a:rPr lang="en-US" b="1" dirty="0"/>
              <a:t>it </a:t>
            </a:r>
            <a:r>
              <a:rPr lang="en-US" b="1" dirty="0" smtClean="0"/>
              <a:t>with </a:t>
            </a:r>
            <a:r>
              <a:rPr lang="en-US" b="1" dirty="0"/>
              <a:t>the EU’s open strategic </a:t>
            </a:r>
            <a:r>
              <a:rPr lang="en-US" b="1" dirty="0" smtClean="0"/>
              <a:t>autonomy, </a:t>
            </a:r>
            <a:r>
              <a:rPr lang="en-US" b="1" dirty="0" smtClean="0">
                <a:effectLst>
                  <a:outerShdw blurRad="38100" dist="38100" dir="2700000" algn="tl">
                    <a:srgbClr val="000000">
                      <a:alpha val="43137"/>
                    </a:srgbClr>
                  </a:outerShdw>
                </a:effectLst>
              </a:rPr>
              <a:t>integrating both into the spectrum of EU policies</a:t>
            </a:r>
            <a:endParaRPr lang="en-US" b="1" dirty="0">
              <a:effectLst>
                <a:outerShdw blurRad="38100" dist="38100" dir="2700000" algn="tl">
                  <a:srgbClr val="000000">
                    <a:alpha val="43137"/>
                  </a:srgbClr>
                </a:outerShdw>
              </a:effectLst>
            </a:endParaRPr>
          </a:p>
          <a:p>
            <a:r>
              <a:rPr lang="en-US" b="1" dirty="0"/>
              <a:t>Key areas of action include </a:t>
            </a:r>
            <a:r>
              <a:rPr lang="en-US" b="1" dirty="0">
                <a:effectLst>
                  <a:outerShdw blurRad="38100" dist="38100" dir="2700000" algn="tl">
                    <a:srgbClr val="000000">
                      <a:alpha val="43137"/>
                    </a:srgbClr>
                  </a:outerShdw>
                </a:effectLst>
              </a:rPr>
              <a:t>strengthening the EU's global presence </a:t>
            </a:r>
            <a:r>
              <a:rPr lang="en-US" b="1" dirty="0"/>
              <a:t>and </a:t>
            </a:r>
            <a:r>
              <a:rPr lang="en-US" b="1" dirty="0">
                <a:effectLst>
                  <a:outerShdw blurRad="38100" dist="38100" dir="2700000" algn="tl">
                    <a:srgbClr val="000000">
                      <a:alpha val="43137"/>
                    </a:srgbClr>
                  </a:outerShdw>
                </a:effectLst>
              </a:rPr>
              <a:t>reinforcing the Single Market for a net-zero </a:t>
            </a:r>
            <a:r>
              <a:rPr lang="en-US" b="1" dirty="0" smtClean="0">
                <a:effectLst>
                  <a:outerShdw blurRad="38100" dist="38100" dir="2700000" algn="tl">
                    <a:srgbClr val="000000">
                      <a:alpha val="43137"/>
                    </a:srgbClr>
                  </a:outerShdw>
                </a:effectLst>
              </a:rPr>
              <a:t>economy</a:t>
            </a:r>
          </a:p>
          <a:p>
            <a:r>
              <a:rPr lang="en-GB" b="1" dirty="0"/>
              <a:t>If we are to achieve the sustainability transition, it will be crucial in the upcoming future to place sustainability at the heart of the EU’s open strategic autonomy, so as to deliver on a </a:t>
            </a:r>
            <a:r>
              <a:rPr lang="en-GB" b="1" dirty="0">
                <a:solidFill>
                  <a:schemeClr val="tx1"/>
                </a:solidFill>
                <a:effectLst>
                  <a:outerShdw blurRad="38100" dist="38100" dir="2700000" algn="tl">
                    <a:srgbClr val="000000">
                      <a:alpha val="43137"/>
                    </a:srgbClr>
                  </a:outerShdw>
                </a:effectLst>
              </a:rPr>
              <a:t>triple promise</a:t>
            </a:r>
            <a:r>
              <a:rPr lang="en-GB" b="1" dirty="0"/>
              <a:t>: ‘</a:t>
            </a:r>
            <a:r>
              <a:rPr lang="en-GB" b="1" i="1" dirty="0">
                <a:effectLst>
                  <a:outerShdw blurRad="38100" dist="38100" dir="2700000" algn="tl">
                    <a:srgbClr val="000000">
                      <a:alpha val="43137"/>
                    </a:srgbClr>
                  </a:outerShdw>
                </a:effectLst>
              </a:rPr>
              <a:t>a healthy planet and thriving environment; economic growth that is decoupled from resource use and environmental degradation; and an assurance that no person or place will be left behind</a:t>
            </a:r>
            <a:r>
              <a:rPr lang="en-GB" b="1" dirty="0"/>
              <a:t>’</a:t>
            </a:r>
            <a:endParaRPr lang="it-IT" b="1" dirty="0"/>
          </a:p>
        </p:txBody>
      </p:sp>
    </p:spTree>
    <p:extLst>
      <p:ext uri="{BB962C8B-B14F-4D97-AF65-F5344CB8AC3E}">
        <p14:creationId xmlns:p14="http://schemas.microsoft.com/office/powerpoint/2010/main" val="304190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2077" y="228840"/>
            <a:ext cx="5317127" cy="3466467"/>
          </a:xfrm>
        </p:spPr>
        <p:txBody>
          <a:bodyPr>
            <a:normAutofit/>
          </a:bodyPr>
          <a:lstStyle/>
          <a:p>
            <a:r>
              <a:rPr lang="it-IT" sz="5400" dirty="0" smtClean="0"/>
              <a:t>THANK YOU FOR YOUR </a:t>
            </a:r>
            <a:r>
              <a:rPr lang="it-IT" sz="6000" dirty="0" smtClean="0"/>
              <a:t>ATTENTION</a:t>
            </a:r>
            <a:endParaRPr lang="it-IT" sz="5400" dirty="0"/>
          </a:p>
        </p:txBody>
      </p:sp>
      <p:sp>
        <p:nvSpPr>
          <p:cNvPr id="3" name="CasellaDiTesto 2"/>
          <p:cNvSpPr txBox="1"/>
          <p:nvPr/>
        </p:nvSpPr>
        <p:spPr>
          <a:xfrm>
            <a:off x="1102936" y="3472214"/>
            <a:ext cx="6438508" cy="1384995"/>
          </a:xfrm>
          <a:prstGeom prst="rect">
            <a:avLst/>
          </a:prstGeom>
          <a:noFill/>
        </p:spPr>
        <p:txBody>
          <a:bodyPr wrap="square" rtlCol="0">
            <a:spAutoFit/>
          </a:bodyPr>
          <a:lstStyle/>
          <a:p>
            <a:r>
              <a:rPr lang="it-IT" sz="2800" b="1" dirty="0" smtClean="0">
                <a:solidFill>
                  <a:srgbClr val="FFC000"/>
                </a:solidFill>
                <a:effectLst>
                  <a:outerShdw blurRad="38100" dist="38100" dir="2700000" algn="tl">
                    <a:srgbClr val="000000">
                      <a:alpha val="43137"/>
                    </a:srgbClr>
                  </a:outerShdw>
                </a:effectLst>
                <a:latin typeface="Garamond" panose="02020404030301010803" pitchFamily="18" charset="0"/>
              </a:rPr>
              <a:t>Federico Siscaro</a:t>
            </a:r>
          </a:p>
          <a:p>
            <a:r>
              <a:rPr lang="it-IT" sz="2800" b="1" dirty="0" smtClean="0">
                <a:solidFill>
                  <a:srgbClr val="FFC000"/>
                </a:solidFill>
                <a:effectLst>
                  <a:outerShdw blurRad="38100" dist="38100" dir="2700000" algn="tl">
                    <a:srgbClr val="000000">
                      <a:alpha val="43137"/>
                    </a:srgbClr>
                  </a:outerShdw>
                </a:effectLst>
                <a:latin typeface="Garamond" panose="02020404030301010803" pitchFamily="18" charset="0"/>
              </a:rPr>
              <a:t>International Relations Officer for the Italian Customs and Monopolies Agency</a:t>
            </a:r>
            <a:endParaRPr lang="it-IT" sz="2800" b="1" dirty="0">
              <a:solidFill>
                <a:srgbClr val="FFC000"/>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113847564"/>
      </p:ext>
    </p:extLst>
  </p:cSld>
  <p:clrMapOvr>
    <a:masterClrMapping/>
  </p:clrMapOvr>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 Age PowerPoint Template" id="{D85D0602-0B68-9349-9E0E-69BF1BBA49AF}" vid="{8B518266-8126-634B-BDF3-6E39FA3BCF3C}"/>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557</TotalTime>
  <Words>721</Words>
  <Application>Microsoft Office PowerPoint</Application>
  <PresentationFormat>Widescreen</PresentationFormat>
  <Paragraphs>46</Paragraphs>
  <Slides>7</Slides>
  <Notes>0</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7</vt:i4>
      </vt:variant>
    </vt:vector>
  </HeadingPairs>
  <TitlesOfParts>
    <vt:vector size="18" baseType="lpstr">
      <vt:lpstr>Arial</vt:lpstr>
      <vt:lpstr>Calibri</vt:lpstr>
      <vt:lpstr>Calibri Light</vt:lpstr>
      <vt:lpstr>Cambria Math</vt:lpstr>
      <vt:lpstr>Garamond</vt:lpstr>
      <vt:lpstr>Trebuchet MS</vt:lpstr>
      <vt:lpstr>Wingdings</vt:lpstr>
      <vt:lpstr>Wingdings 3</vt:lpstr>
      <vt:lpstr>Sfaccettatura</vt:lpstr>
      <vt:lpstr>Tema di Office</vt:lpstr>
      <vt:lpstr>1_Tema di Office</vt:lpstr>
      <vt:lpstr>THE EUROPEAN UNION BETWEEN SUSTAINABLE DEVELOPMENT AND OPEN STRATEGIC AUTONOMY</vt:lpstr>
      <vt:lpstr>The EU faces a crucial challenge in today's world: balancing the promotion of sustainable development and the pursuit of open strategic autonomy. </vt:lpstr>
      <vt:lpstr>Presentazione standard di PowerPoint</vt:lpstr>
      <vt:lpstr>THE QUEST FOR SUSTAINABILITY IN AN INCREASINGLY MULTIPOLAR WORLD</vt:lpstr>
      <vt:lpstr>ACHIEVING A NET-ZERO ECONOMY IN THE CONTEXT OF OPEN STRATEGIC AUTONOMY</vt:lpstr>
      <vt:lpstr>BALANCING SUSTAINABILITY AND STRATEGIC AUTONOMY</vt:lpstr>
      <vt:lpstr>THANK YOU FOR YOUR ATTENTION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BETWEEN SUSTAINABLE DEVELOPMENT AND OPEN STRATEGIC AUTONOMY</dc:title>
  <dc:creator>federico siscaro</dc:creator>
  <cp:lastModifiedBy>federico siscaro</cp:lastModifiedBy>
  <cp:revision>32</cp:revision>
  <dcterms:created xsi:type="dcterms:W3CDTF">2023-10-31T16:13:45Z</dcterms:created>
  <dcterms:modified xsi:type="dcterms:W3CDTF">2023-11-06T09:51:49Z</dcterms:modified>
</cp:coreProperties>
</file>