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1" r:id="rId3"/>
  </p:sldMasterIdLst>
  <p:notesMasterIdLst>
    <p:notesMasterId r:id="rId21"/>
  </p:notesMasterIdLst>
  <p:sldIdLst>
    <p:sldId id="306" r:id="rId4"/>
    <p:sldId id="294" r:id="rId5"/>
    <p:sldId id="342" r:id="rId6"/>
    <p:sldId id="343" r:id="rId7"/>
    <p:sldId id="344" r:id="rId8"/>
    <p:sldId id="345" r:id="rId9"/>
    <p:sldId id="346" r:id="rId10"/>
    <p:sldId id="347" r:id="rId11"/>
    <p:sldId id="348" r:id="rId12"/>
    <p:sldId id="349" r:id="rId13"/>
    <p:sldId id="350" r:id="rId14"/>
    <p:sldId id="351" r:id="rId15"/>
    <p:sldId id="355" r:id="rId16"/>
    <p:sldId id="352" r:id="rId17"/>
    <p:sldId id="353" r:id="rId18"/>
    <p:sldId id="354" r:id="rId19"/>
    <p:sldId id="307" r:id="rId2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Lucia Pasetti" initials="LP [7]" lastIdx="1" clrIdx="6"/>
  <p:cmAuthor id="1" name="Lucia Pasetti" initials="LP" lastIdx="1" clrIdx="0"/>
  <p:cmAuthor id="8" name="Lucia Pasetti" initials="LP [8]" lastIdx="1" clrIdx="7"/>
  <p:cmAuthor id="2" name="Lucia Pasetti" initials="LP [2]" lastIdx="1" clrIdx="1"/>
  <p:cmAuthor id="3" name="Lucia Pasetti" initials="LP [3]" lastIdx="1" clrIdx="2"/>
  <p:cmAuthor id="4" name="Lucia Pasetti" initials="LP [4]" lastIdx="1" clrIdx="3"/>
  <p:cmAuthor id="5" name="Lucia Pasetti" initials="LP [5]" lastIdx="1" clrIdx="4"/>
  <p:cmAuthor id="6" name="Lucia Pasetti" initials="LP [6]" lastIdx="1"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2B0B"/>
    <a:srgbClr val="CC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00" autoAdjust="0"/>
    <p:restoredTop sz="94510" autoAdjust="0"/>
  </p:normalViewPr>
  <p:slideViewPr>
    <p:cSldViewPr showGuides="1">
      <p:cViewPr varScale="1">
        <p:scale>
          <a:sx n="74" d="100"/>
          <a:sy n="74" d="100"/>
        </p:scale>
        <p:origin x="1512"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1EE379-CB64-0349-9B53-1AE8B85B4D43}" type="datetimeFigureOut">
              <a:rPr lang="it-IT" smtClean="0"/>
              <a:t>18/11/2024</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CBEE66-CFFA-E643-93FA-173626B97584}" type="slidenum">
              <a:rPr lang="it-IT" smtClean="0"/>
              <a:t>‹N›</a:t>
            </a:fld>
            <a:endParaRPr lang="it-IT"/>
          </a:p>
        </p:txBody>
      </p:sp>
    </p:spTree>
    <p:extLst>
      <p:ext uri="{BB962C8B-B14F-4D97-AF65-F5344CB8AC3E}">
        <p14:creationId xmlns:p14="http://schemas.microsoft.com/office/powerpoint/2010/main" val="2002601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la-Latn" dirty="0"/>
          </a:p>
        </p:txBody>
      </p:sp>
      <p:sp>
        <p:nvSpPr>
          <p:cNvPr id="4" name="Segnaposto numero diapositiva 3"/>
          <p:cNvSpPr>
            <a:spLocks noGrp="1"/>
          </p:cNvSpPr>
          <p:nvPr>
            <p:ph type="sldNum" sz="quarter" idx="5"/>
          </p:nvPr>
        </p:nvSpPr>
        <p:spPr/>
        <p:txBody>
          <a:bodyPr/>
          <a:lstStyle/>
          <a:p>
            <a:fld id="{F7CBEE66-CFFA-E643-93FA-173626B97584}" type="slidenum">
              <a:rPr lang="it-IT" smtClean="0"/>
              <a:t>11</a:t>
            </a:fld>
            <a:endParaRPr lang="it-IT"/>
          </a:p>
        </p:txBody>
      </p:sp>
    </p:spTree>
    <p:extLst>
      <p:ext uri="{BB962C8B-B14F-4D97-AF65-F5344CB8AC3E}">
        <p14:creationId xmlns:p14="http://schemas.microsoft.com/office/powerpoint/2010/main" val="4236778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ayout COPERTINA">
    <p:spTree>
      <p:nvGrpSpPr>
        <p:cNvPr id="1" name=""/>
        <p:cNvGrpSpPr/>
        <p:nvPr/>
      </p:nvGrpSpPr>
      <p:grpSpPr>
        <a:xfrm>
          <a:off x="0" y="0"/>
          <a:ext cx="0" cy="0"/>
          <a:chOff x="0" y="0"/>
          <a:chExt cx="0" cy="0"/>
        </a:xfrm>
      </p:grpSpPr>
      <p:sp>
        <p:nvSpPr>
          <p:cNvPr id="3" name="Segnaposto testo 2"/>
          <p:cNvSpPr>
            <a:spLocks noGrp="1"/>
          </p:cNvSpPr>
          <p:nvPr>
            <p:ph type="body" sz="quarter" idx="10" hasCustomPrompt="1"/>
          </p:nvPr>
        </p:nvSpPr>
        <p:spPr>
          <a:xfrm>
            <a:off x="3563888" y="548680"/>
            <a:ext cx="5185023" cy="4536504"/>
          </a:xfrm>
          <a:prstGeom prst="rect">
            <a:avLst/>
          </a:prstGeom>
        </p:spPr>
        <p:txBody>
          <a:bodyPr anchor="ctr" anchorCtr="0"/>
          <a:lstStyle>
            <a:lvl1pPr marL="0" indent="0">
              <a:buNone/>
              <a:defRPr sz="3600" b="1">
                <a:solidFill>
                  <a:schemeClr val="bg1"/>
                </a:solidFill>
                <a:latin typeface="Century Gothic" panose="020B0502020202020204" pitchFamily="34" charset="0"/>
              </a:defRPr>
            </a:lvl1pPr>
          </a:lstStyle>
          <a:p>
            <a:pPr lvl="0"/>
            <a:r>
              <a:rPr lang="it-IT" dirty="0"/>
              <a:t>Fare clic per inserire </a:t>
            </a:r>
          </a:p>
          <a:p>
            <a:pPr lvl="0"/>
            <a:r>
              <a:rPr lang="it-IT" dirty="0"/>
              <a:t>il titolo della presentazione</a:t>
            </a:r>
          </a:p>
        </p:txBody>
      </p:sp>
      <p:sp>
        <p:nvSpPr>
          <p:cNvPr id="6" name="Segnaposto testo 5"/>
          <p:cNvSpPr>
            <a:spLocks noGrp="1"/>
          </p:cNvSpPr>
          <p:nvPr>
            <p:ph type="body" sz="quarter" idx="11" hasCustomPrompt="1"/>
          </p:nvPr>
        </p:nvSpPr>
        <p:spPr>
          <a:xfrm>
            <a:off x="3563938" y="5379814"/>
            <a:ext cx="5256212" cy="425450"/>
          </a:xfrm>
          <a:prstGeom prst="rect">
            <a:avLst/>
          </a:prstGeom>
        </p:spPr>
        <p:txBody>
          <a:bodyPr/>
          <a:lstStyle>
            <a:lvl1pPr marL="0" indent="0">
              <a:buNone/>
              <a:defRPr sz="2400" b="1">
                <a:solidFill>
                  <a:schemeClr val="bg1"/>
                </a:solidFill>
                <a:latin typeface="Century Gothic" panose="020B0502020202020204" pitchFamily="34" charset="0"/>
              </a:defRPr>
            </a:lvl1pPr>
          </a:lstStyle>
          <a:p>
            <a:pPr lvl="0"/>
            <a:r>
              <a:rPr lang="it-IT" dirty="0"/>
              <a:t>Nome Cognome</a:t>
            </a:r>
          </a:p>
        </p:txBody>
      </p:sp>
      <p:sp>
        <p:nvSpPr>
          <p:cNvPr id="8" name="Segnaposto testo 7"/>
          <p:cNvSpPr>
            <a:spLocks noGrp="1"/>
          </p:cNvSpPr>
          <p:nvPr>
            <p:ph type="body" sz="quarter" idx="12" hasCustomPrompt="1"/>
          </p:nvPr>
        </p:nvSpPr>
        <p:spPr>
          <a:xfrm>
            <a:off x="3563938" y="5877942"/>
            <a:ext cx="5329237" cy="791418"/>
          </a:xfrm>
          <a:prstGeom prst="rect">
            <a:avLst/>
          </a:prstGeom>
        </p:spPr>
        <p:txBody>
          <a:bodyPr/>
          <a:lstStyle>
            <a:lvl1pPr marL="0" indent="0">
              <a:buNone/>
              <a:defRPr sz="2000" baseline="0">
                <a:solidFill>
                  <a:schemeClr val="bg1"/>
                </a:solidFill>
                <a:latin typeface="Century Gothic" panose="020B0502020202020204" pitchFamily="34" charset="0"/>
              </a:defRPr>
            </a:lvl1pPr>
          </a:lstStyle>
          <a:p>
            <a:pPr lvl="0"/>
            <a:r>
              <a:rPr lang="it-IT" dirty="0"/>
              <a:t>Dipartimento/Struttura </a:t>
            </a:r>
            <a:r>
              <a:rPr lang="it-IT" dirty="0" err="1"/>
              <a:t>xxxxxx</a:t>
            </a:r>
            <a:r>
              <a:rPr lang="it-IT" dirty="0"/>
              <a:t> </a:t>
            </a:r>
            <a:r>
              <a:rPr lang="it-IT" dirty="0" err="1"/>
              <a:t>xxxxxxxxxxxx</a:t>
            </a:r>
            <a:r>
              <a:rPr lang="it-IT" dirty="0"/>
              <a:t> </a:t>
            </a:r>
            <a:r>
              <a:rPr lang="it-IT" dirty="0" err="1"/>
              <a:t>xxxxxxxx</a:t>
            </a:r>
            <a:r>
              <a:rPr lang="it-IT" dirty="0"/>
              <a:t> </a:t>
            </a:r>
            <a:r>
              <a:rPr lang="it-IT" dirty="0" err="1"/>
              <a:t>xxxxx</a:t>
            </a:r>
            <a:r>
              <a:rPr lang="it-IT" dirty="0"/>
              <a:t> </a:t>
            </a:r>
            <a:r>
              <a:rPr lang="it-IT" dirty="0" err="1"/>
              <a:t>xxxxxxxxxxxxxxxxxxx</a:t>
            </a:r>
            <a:r>
              <a:rPr lang="it-IT" dirty="0"/>
              <a:t> </a:t>
            </a:r>
            <a:r>
              <a:rPr lang="it-IT" dirty="0" err="1"/>
              <a:t>xxxxx</a:t>
            </a:r>
            <a:endParaRPr lang="it-IT" dirty="0"/>
          </a:p>
        </p:txBody>
      </p:sp>
    </p:spTree>
    <p:extLst>
      <p:ext uri="{BB962C8B-B14F-4D97-AF65-F5344CB8AC3E}">
        <p14:creationId xmlns:p14="http://schemas.microsoft.com/office/powerpoint/2010/main" val="2566725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a con punto elenco">
    <p:spTree>
      <p:nvGrpSpPr>
        <p:cNvPr id="1" name=""/>
        <p:cNvGrpSpPr/>
        <p:nvPr/>
      </p:nvGrpSpPr>
      <p:grpSpPr>
        <a:xfrm>
          <a:off x="0" y="0"/>
          <a:ext cx="0" cy="0"/>
          <a:chOff x="0" y="0"/>
          <a:chExt cx="0" cy="0"/>
        </a:xfrm>
      </p:grpSpPr>
      <p:sp>
        <p:nvSpPr>
          <p:cNvPr id="8" name="Segnaposto testo 7"/>
          <p:cNvSpPr>
            <a:spLocks noGrp="1"/>
          </p:cNvSpPr>
          <p:nvPr>
            <p:ph type="body" sz="quarter" idx="11" hasCustomPrompt="1"/>
          </p:nvPr>
        </p:nvSpPr>
        <p:spPr>
          <a:xfrm>
            <a:off x="395288" y="1412875"/>
            <a:ext cx="8424862" cy="431949"/>
          </a:xfrm>
          <a:prstGeom prst="rect">
            <a:avLst/>
          </a:prstGeom>
        </p:spPr>
        <p:txBody>
          <a:bodyPr/>
          <a:lstStyle>
            <a:lvl1pPr marL="0" indent="0">
              <a:buFont typeface="Arial" panose="020B0604020202020204" pitchFamily="34" charset="0"/>
              <a:buNone/>
              <a:defRPr sz="1800" baseline="0">
                <a:latin typeface="Century Gothic" panose="020B0502020202020204" pitchFamily="34" charset="0"/>
              </a:defRPr>
            </a:lvl1pPr>
          </a:lstStyle>
          <a:p>
            <a:pPr lvl="0"/>
            <a:r>
              <a:rPr lang="it-IT" dirty="0"/>
              <a:t>Fare clic per modificare il testo</a:t>
            </a:r>
          </a:p>
        </p:txBody>
      </p:sp>
      <p:sp>
        <p:nvSpPr>
          <p:cNvPr id="10" name="Segnaposto testo 9"/>
          <p:cNvSpPr>
            <a:spLocks noGrp="1"/>
          </p:cNvSpPr>
          <p:nvPr>
            <p:ph type="body" sz="quarter" idx="12" hasCustomPrompt="1"/>
          </p:nvPr>
        </p:nvSpPr>
        <p:spPr>
          <a:xfrm>
            <a:off x="395288" y="1989138"/>
            <a:ext cx="8424862" cy="3960812"/>
          </a:xfrm>
          <a:prstGeom prst="rect">
            <a:avLst/>
          </a:prstGeom>
        </p:spPr>
        <p:txBody>
          <a:bodyPr/>
          <a:lstStyle>
            <a:lvl1pPr marL="285750" indent="-285750">
              <a:buFont typeface="Wingdings" panose="05000000000000000000" pitchFamily="2" charset="2"/>
              <a:buChar char="§"/>
              <a:defRPr sz="1800" baseline="0">
                <a:latin typeface="Century Gothic" panose="020B0502020202020204" pitchFamily="34" charset="0"/>
              </a:defRPr>
            </a:lvl1pPr>
            <a:lvl2pPr marL="742950" indent="-285750">
              <a:buFont typeface="Wingdings" panose="05000000000000000000" pitchFamily="2" charset="2"/>
              <a:buChar char="§"/>
              <a:defRPr sz="1800">
                <a:latin typeface="Century Gothic" panose="020B0502020202020204" pitchFamily="34" charset="0"/>
              </a:defRPr>
            </a:lvl2pPr>
          </a:lstStyle>
          <a:p>
            <a:pPr lvl="1"/>
            <a:r>
              <a:rPr lang="it-IT" dirty="0"/>
              <a:t>Fare clic per modificare il punto elenco uno</a:t>
            </a:r>
          </a:p>
          <a:p>
            <a:pPr lvl="1"/>
            <a:r>
              <a:rPr lang="it-IT" dirty="0"/>
              <a:t>Fare clic per modificare il punto elenco due</a:t>
            </a:r>
          </a:p>
          <a:p>
            <a:pPr lvl="1"/>
            <a:r>
              <a:rPr lang="it-IT" dirty="0"/>
              <a:t>Fare clic per modificare il punto elenco tre</a:t>
            </a:r>
          </a:p>
          <a:p>
            <a:pPr lvl="1"/>
            <a:r>
              <a:rPr lang="it-IT" dirty="0"/>
              <a:t>Fare clic per modificare il punto elenco quattro</a:t>
            </a:r>
          </a:p>
        </p:txBody>
      </p:sp>
      <p:sp>
        <p:nvSpPr>
          <p:cNvPr id="16" name="Segnaposto testo 7"/>
          <p:cNvSpPr>
            <a:spLocks noGrp="1"/>
          </p:cNvSpPr>
          <p:nvPr>
            <p:ph type="body" sz="quarter" idx="10" hasCustomPrompt="1"/>
          </p:nvPr>
        </p:nvSpPr>
        <p:spPr>
          <a:xfrm>
            <a:off x="395288" y="476673"/>
            <a:ext cx="8424862" cy="648071"/>
          </a:xfrm>
          <a:prstGeom prst="rect">
            <a:avLst/>
          </a:prstGeom>
        </p:spPr>
        <p:txBody>
          <a:bodyPr/>
          <a:lstStyle>
            <a:lvl1pPr marL="0" indent="0">
              <a:lnSpc>
                <a:spcPts val="2200"/>
              </a:lnSpc>
              <a:buNone/>
              <a:defRPr sz="2400" b="1">
                <a:solidFill>
                  <a:srgbClr val="BD2B0B"/>
                </a:solidFill>
                <a:latin typeface="Century Gothic" panose="020B0502020202020204" pitchFamily="34" charset="0"/>
              </a:defRPr>
            </a:lvl1pPr>
          </a:lstStyle>
          <a:p>
            <a:pPr lvl="0"/>
            <a:r>
              <a:rPr lang="it-IT" dirty="0"/>
              <a:t>Fare clic per modificare il titolo della diapositiva</a:t>
            </a:r>
          </a:p>
        </p:txBody>
      </p:sp>
    </p:spTree>
    <p:extLst>
      <p:ext uri="{BB962C8B-B14F-4D97-AF65-F5344CB8AC3E}">
        <p14:creationId xmlns:p14="http://schemas.microsoft.com/office/powerpoint/2010/main" val="3043853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semplice">
    <p:spTree>
      <p:nvGrpSpPr>
        <p:cNvPr id="1" name=""/>
        <p:cNvGrpSpPr/>
        <p:nvPr/>
      </p:nvGrpSpPr>
      <p:grpSpPr>
        <a:xfrm>
          <a:off x="0" y="0"/>
          <a:ext cx="0" cy="0"/>
          <a:chOff x="0" y="0"/>
          <a:chExt cx="0" cy="0"/>
        </a:xfrm>
      </p:grpSpPr>
      <p:sp>
        <p:nvSpPr>
          <p:cNvPr id="7" name="Segnaposto testo 7"/>
          <p:cNvSpPr>
            <a:spLocks noGrp="1"/>
          </p:cNvSpPr>
          <p:nvPr>
            <p:ph type="body" sz="quarter" idx="10" hasCustomPrompt="1"/>
          </p:nvPr>
        </p:nvSpPr>
        <p:spPr>
          <a:xfrm>
            <a:off x="395288" y="476673"/>
            <a:ext cx="8424862" cy="648071"/>
          </a:xfrm>
          <a:prstGeom prst="rect">
            <a:avLst/>
          </a:prstGeom>
        </p:spPr>
        <p:txBody>
          <a:bodyPr/>
          <a:lstStyle>
            <a:lvl1pPr marL="0" indent="0">
              <a:lnSpc>
                <a:spcPts val="2200"/>
              </a:lnSpc>
              <a:buNone/>
              <a:defRPr sz="2400" b="1">
                <a:solidFill>
                  <a:srgbClr val="BD2B0B"/>
                </a:solidFill>
                <a:latin typeface="Century Gothic" panose="020B0502020202020204" pitchFamily="34" charset="0"/>
              </a:defRPr>
            </a:lvl1pPr>
          </a:lstStyle>
          <a:p>
            <a:pPr lvl="0"/>
            <a:r>
              <a:rPr lang="it-IT" dirty="0"/>
              <a:t>Fare clic per modificare il titolo della diapositiva</a:t>
            </a:r>
          </a:p>
        </p:txBody>
      </p:sp>
      <p:sp>
        <p:nvSpPr>
          <p:cNvPr id="9" name="Segnaposto testo 7"/>
          <p:cNvSpPr>
            <a:spLocks noGrp="1"/>
          </p:cNvSpPr>
          <p:nvPr>
            <p:ph type="body" sz="quarter" idx="11" hasCustomPrompt="1"/>
          </p:nvPr>
        </p:nvSpPr>
        <p:spPr>
          <a:xfrm>
            <a:off x="395288" y="1412875"/>
            <a:ext cx="8424862" cy="4608413"/>
          </a:xfrm>
          <a:prstGeom prst="rect">
            <a:avLst/>
          </a:prstGeom>
        </p:spPr>
        <p:txBody>
          <a:bodyPr/>
          <a:lstStyle>
            <a:lvl1pPr marL="0" indent="0">
              <a:buFont typeface="Arial" panose="020B0604020202020204" pitchFamily="34" charset="0"/>
              <a:buNone/>
              <a:defRPr sz="1800" baseline="0">
                <a:latin typeface="Century Gothic" panose="020B0502020202020204" pitchFamily="34" charset="0"/>
              </a:defRPr>
            </a:lvl1pPr>
          </a:lstStyle>
          <a:p>
            <a:pPr lvl="0"/>
            <a:r>
              <a:rPr lang="it-IT" dirty="0"/>
              <a:t>Fare clic per modificare il testo</a:t>
            </a:r>
          </a:p>
        </p:txBody>
      </p:sp>
    </p:spTree>
    <p:extLst>
      <p:ext uri="{BB962C8B-B14F-4D97-AF65-F5344CB8AC3E}">
        <p14:creationId xmlns:p14="http://schemas.microsoft.com/office/powerpoint/2010/main" val="3418157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a con grafico">
    <p:spTree>
      <p:nvGrpSpPr>
        <p:cNvPr id="1" name=""/>
        <p:cNvGrpSpPr/>
        <p:nvPr/>
      </p:nvGrpSpPr>
      <p:grpSpPr>
        <a:xfrm>
          <a:off x="0" y="0"/>
          <a:ext cx="0" cy="0"/>
          <a:chOff x="0" y="0"/>
          <a:chExt cx="0" cy="0"/>
        </a:xfrm>
      </p:grpSpPr>
      <p:sp>
        <p:nvSpPr>
          <p:cNvPr id="9" name="Segnaposto grafico 8"/>
          <p:cNvSpPr>
            <a:spLocks noGrp="1"/>
          </p:cNvSpPr>
          <p:nvPr>
            <p:ph type="chart" sz="quarter" idx="10" hasCustomPrompt="1"/>
          </p:nvPr>
        </p:nvSpPr>
        <p:spPr>
          <a:xfrm>
            <a:off x="683269" y="2781300"/>
            <a:ext cx="7777163" cy="3024188"/>
          </a:xfrm>
          <a:prstGeom prst="rect">
            <a:avLst/>
          </a:prstGeom>
        </p:spPr>
        <p:txBody>
          <a:bodyPr/>
          <a:lstStyle>
            <a:lvl1pPr marL="0" indent="0">
              <a:buNone/>
              <a:defRPr sz="1800" baseline="0">
                <a:latin typeface="Century Gothic" panose="020B0502020202020204" pitchFamily="34" charset="0"/>
              </a:defRPr>
            </a:lvl1pPr>
          </a:lstStyle>
          <a:p>
            <a:r>
              <a:rPr lang="it-IT" dirty="0"/>
              <a:t>Fare clic sull’icona per inserire un grafico</a:t>
            </a:r>
          </a:p>
        </p:txBody>
      </p:sp>
      <p:sp>
        <p:nvSpPr>
          <p:cNvPr id="11" name="Segnaposto testo 7"/>
          <p:cNvSpPr>
            <a:spLocks noGrp="1"/>
          </p:cNvSpPr>
          <p:nvPr>
            <p:ph type="body" sz="quarter" idx="12" hasCustomPrompt="1"/>
          </p:nvPr>
        </p:nvSpPr>
        <p:spPr>
          <a:xfrm>
            <a:off x="395288" y="1412875"/>
            <a:ext cx="8424862" cy="431949"/>
          </a:xfrm>
          <a:prstGeom prst="rect">
            <a:avLst/>
          </a:prstGeom>
        </p:spPr>
        <p:txBody>
          <a:bodyPr/>
          <a:lstStyle>
            <a:lvl1pPr marL="0" indent="0">
              <a:buFont typeface="Arial" panose="020B0604020202020204" pitchFamily="34" charset="0"/>
              <a:buNone/>
              <a:defRPr sz="1800" baseline="0">
                <a:latin typeface="Century Gothic" panose="020B0502020202020204" pitchFamily="34" charset="0"/>
              </a:defRPr>
            </a:lvl1pPr>
          </a:lstStyle>
          <a:p>
            <a:pPr lvl="0"/>
            <a:r>
              <a:rPr lang="it-IT" dirty="0"/>
              <a:t>Fare clic per modificare il testo</a:t>
            </a:r>
          </a:p>
        </p:txBody>
      </p:sp>
      <p:sp>
        <p:nvSpPr>
          <p:cNvPr id="6" name="Segnaposto testo 7"/>
          <p:cNvSpPr>
            <a:spLocks noGrp="1"/>
          </p:cNvSpPr>
          <p:nvPr>
            <p:ph type="body" sz="quarter" idx="13" hasCustomPrompt="1"/>
          </p:nvPr>
        </p:nvSpPr>
        <p:spPr>
          <a:xfrm>
            <a:off x="395288" y="476673"/>
            <a:ext cx="8424862" cy="648071"/>
          </a:xfrm>
          <a:prstGeom prst="rect">
            <a:avLst/>
          </a:prstGeom>
        </p:spPr>
        <p:txBody>
          <a:bodyPr/>
          <a:lstStyle>
            <a:lvl1pPr marL="0" indent="0">
              <a:lnSpc>
                <a:spcPts val="2200"/>
              </a:lnSpc>
              <a:buNone/>
              <a:defRPr sz="2400" b="1">
                <a:solidFill>
                  <a:srgbClr val="BD2B0B"/>
                </a:solidFill>
                <a:latin typeface="Century Gothic" panose="020B0502020202020204" pitchFamily="34" charset="0"/>
              </a:defRPr>
            </a:lvl1pPr>
          </a:lstStyle>
          <a:p>
            <a:pPr lvl="0"/>
            <a:r>
              <a:rPr lang="it-IT" dirty="0"/>
              <a:t>Fare clic per modificare il titolo della diapositiva</a:t>
            </a:r>
          </a:p>
        </p:txBody>
      </p:sp>
    </p:spTree>
    <p:extLst>
      <p:ext uri="{BB962C8B-B14F-4D97-AF65-F5344CB8AC3E}">
        <p14:creationId xmlns:p14="http://schemas.microsoft.com/office/powerpoint/2010/main" val="555833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apositiva con immagine">
    <p:spTree>
      <p:nvGrpSpPr>
        <p:cNvPr id="1" name=""/>
        <p:cNvGrpSpPr/>
        <p:nvPr/>
      </p:nvGrpSpPr>
      <p:grpSpPr>
        <a:xfrm>
          <a:off x="0" y="0"/>
          <a:ext cx="0" cy="0"/>
          <a:chOff x="0" y="0"/>
          <a:chExt cx="0" cy="0"/>
        </a:xfrm>
      </p:grpSpPr>
      <p:sp>
        <p:nvSpPr>
          <p:cNvPr id="11" name="Segnaposto immagine 10"/>
          <p:cNvSpPr>
            <a:spLocks noGrp="1"/>
          </p:cNvSpPr>
          <p:nvPr>
            <p:ph type="pic" sz="quarter" idx="10" hasCustomPrompt="1"/>
          </p:nvPr>
        </p:nvSpPr>
        <p:spPr>
          <a:xfrm>
            <a:off x="1150937" y="1700808"/>
            <a:ext cx="6842125" cy="4105275"/>
          </a:xfrm>
          <a:prstGeom prst="rect">
            <a:avLst/>
          </a:prstGeom>
        </p:spPr>
        <p:txBody>
          <a:bodyPr/>
          <a:lstStyle>
            <a:lvl1pPr marL="0" indent="0">
              <a:buNone/>
              <a:defRPr sz="1800">
                <a:latin typeface="Century Gothic" panose="020B0502020202020204" pitchFamily="34" charset="0"/>
              </a:defRPr>
            </a:lvl1pPr>
          </a:lstStyle>
          <a:p>
            <a:r>
              <a:rPr lang="it-IT" dirty="0"/>
              <a:t>Fare clic sull’icona per inserire un’immagine</a:t>
            </a:r>
          </a:p>
        </p:txBody>
      </p:sp>
      <p:sp>
        <p:nvSpPr>
          <p:cNvPr id="5" name="Segnaposto testo 7"/>
          <p:cNvSpPr>
            <a:spLocks noGrp="1"/>
          </p:cNvSpPr>
          <p:nvPr>
            <p:ph type="body" sz="quarter" idx="11" hasCustomPrompt="1"/>
          </p:nvPr>
        </p:nvSpPr>
        <p:spPr>
          <a:xfrm>
            <a:off x="395288" y="476673"/>
            <a:ext cx="8424862" cy="648071"/>
          </a:xfrm>
          <a:prstGeom prst="rect">
            <a:avLst/>
          </a:prstGeom>
        </p:spPr>
        <p:txBody>
          <a:bodyPr/>
          <a:lstStyle>
            <a:lvl1pPr marL="0" indent="0">
              <a:lnSpc>
                <a:spcPts val="2200"/>
              </a:lnSpc>
              <a:buNone/>
              <a:defRPr sz="2400" b="1">
                <a:solidFill>
                  <a:srgbClr val="BD2B0B"/>
                </a:solidFill>
                <a:latin typeface="Century Gothic" panose="020B0502020202020204" pitchFamily="34" charset="0"/>
              </a:defRPr>
            </a:lvl1pPr>
          </a:lstStyle>
          <a:p>
            <a:pPr lvl="0"/>
            <a:r>
              <a:rPr lang="it-IT" dirty="0"/>
              <a:t>Fare clic per modificare il titolo della diapositiva</a:t>
            </a:r>
          </a:p>
        </p:txBody>
      </p:sp>
    </p:spTree>
    <p:extLst>
      <p:ext uri="{BB962C8B-B14F-4D97-AF65-F5344CB8AC3E}">
        <p14:creationId xmlns:p14="http://schemas.microsoft.com/office/powerpoint/2010/main" val="3970258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1325563"/>
          </a:xfrm>
          <a:prstGeom prst="rect">
            <a:avLst/>
          </a:prstGeom>
        </p:spPr>
        <p:txBody>
          <a:bodyPr/>
          <a:lstStyle/>
          <a:p>
            <a:r>
              <a:rPr lang="it-IT"/>
              <a:t>Fare clic per modificare stile</a:t>
            </a:r>
          </a:p>
        </p:txBody>
      </p:sp>
      <p:sp>
        <p:nvSpPr>
          <p:cNvPr id="3" name="Segnaposto contenuto 2"/>
          <p:cNvSpPr>
            <a:spLocks noGrp="1"/>
          </p:cNvSpPr>
          <p:nvPr>
            <p:ph idx="1"/>
          </p:nvPr>
        </p:nvSpPr>
        <p:spPr>
          <a:xfrm>
            <a:off x="628650" y="1825625"/>
            <a:ext cx="7886700" cy="4351338"/>
          </a:xfrm>
          <a:prstGeom prst="rect">
            <a:avLst/>
          </a:prstGeo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a:xfrm>
            <a:off x="628650" y="6356351"/>
            <a:ext cx="2057400" cy="365125"/>
          </a:xfrm>
          <a:prstGeom prst="rect">
            <a:avLst/>
          </a:prstGeom>
        </p:spPr>
        <p:txBody>
          <a:bodyPr/>
          <a:lstStyle/>
          <a:p>
            <a:fld id="{FD858215-EDD8-3C45-BA0A-4F048D741534}" type="datetimeFigureOut">
              <a:rPr lang="it-IT" smtClean="0"/>
              <a:t>18/11/2024</a:t>
            </a:fld>
            <a:endParaRPr lang="it-IT"/>
          </a:p>
        </p:txBody>
      </p:sp>
      <p:sp>
        <p:nvSpPr>
          <p:cNvPr id="5" name="Segnaposto piè di pagina 4"/>
          <p:cNvSpPr>
            <a:spLocks noGrp="1"/>
          </p:cNvSpPr>
          <p:nvPr>
            <p:ph type="ftr" sz="quarter" idx="11"/>
          </p:nvPr>
        </p:nvSpPr>
        <p:spPr>
          <a:xfrm>
            <a:off x="3028950" y="6356351"/>
            <a:ext cx="3086100" cy="365125"/>
          </a:xfrm>
          <a:prstGeom prst="rect">
            <a:avLst/>
          </a:prstGeom>
        </p:spPr>
        <p:txBody>
          <a:bodyPr/>
          <a:lstStyle/>
          <a:p>
            <a:endParaRPr lang="it-IT"/>
          </a:p>
        </p:txBody>
      </p:sp>
      <p:sp>
        <p:nvSpPr>
          <p:cNvPr id="6" name="Segnaposto numero diapositiva 5"/>
          <p:cNvSpPr>
            <a:spLocks noGrp="1"/>
          </p:cNvSpPr>
          <p:nvPr>
            <p:ph type="sldNum" sz="quarter" idx="12"/>
          </p:nvPr>
        </p:nvSpPr>
        <p:spPr>
          <a:xfrm>
            <a:off x="6457950" y="6356351"/>
            <a:ext cx="2057400" cy="365125"/>
          </a:xfrm>
          <a:prstGeom prst="rect">
            <a:avLst/>
          </a:prstGeom>
        </p:spPr>
        <p:txBody>
          <a:bodyPr/>
          <a:lstStyle/>
          <a:p>
            <a:fld id="{1F6AABD4-0226-204C-AAAF-A6B35B95065E}" type="slidenum">
              <a:rPr lang="it-IT" smtClean="0"/>
              <a:t>‹N›</a:t>
            </a:fld>
            <a:endParaRPr lang="it-IT"/>
          </a:p>
        </p:txBody>
      </p:sp>
    </p:spTree>
    <p:extLst>
      <p:ext uri="{BB962C8B-B14F-4D97-AF65-F5344CB8AC3E}">
        <p14:creationId xmlns:p14="http://schemas.microsoft.com/office/powerpoint/2010/main" val="1362771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yout CHIUSURA">
    <p:spTree>
      <p:nvGrpSpPr>
        <p:cNvPr id="1" name=""/>
        <p:cNvGrpSpPr/>
        <p:nvPr/>
      </p:nvGrpSpPr>
      <p:grpSpPr>
        <a:xfrm>
          <a:off x="0" y="0"/>
          <a:ext cx="0" cy="0"/>
          <a:chOff x="0" y="0"/>
          <a:chExt cx="0" cy="0"/>
        </a:xfrm>
      </p:grpSpPr>
      <p:sp>
        <p:nvSpPr>
          <p:cNvPr id="8" name="Segnaposto testo 7"/>
          <p:cNvSpPr>
            <a:spLocks noGrp="1"/>
          </p:cNvSpPr>
          <p:nvPr>
            <p:ph type="body" sz="quarter" idx="10" hasCustomPrompt="1"/>
          </p:nvPr>
        </p:nvSpPr>
        <p:spPr>
          <a:xfrm>
            <a:off x="1115616" y="2780928"/>
            <a:ext cx="6912768" cy="432370"/>
          </a:xfrm>
          <a:prstGeom prst="rect">
            <a:avLst/>
          </a:prstGeom>
        </p:spPr>
        <p:txBody>
          <a:bodyPr/>
          <a:lstStyle>
            <a:lvl1pPr marL="0" indent="0" algn="ctr">
              <a:buFontTx/>
              <a:buNone/>
              <a:defRPr sz="2000" b="1">
                <a:solidFill>
                  <a:schemeClr val="bg1"/>
                </a:solidFill>
                <a:latin typeface="Century Gothic" panose="020B0502020202020204" pitchFamily="34" charset="0"/>
              </a:defRPr>
            </a:lvl1pPr>
          </a:lstStyle>
          <a:p>
            <a:pPr lvl="0"/>
            <a:r>
              <a:rPr lang="it-IT" dirty="0"/>
              <a:t>Nome Cognome</a:t>
            </a:r>
          </a:p>
        </p:txBody>
      </p:sp>
      <p:sp>
        <p:nvSpPr>
          <p:cNvPr id="13" name="Segnaposto testo 12"/>
          <p:cNvSpPr>
            <a:spLocks noGrp="1"/>
          </p:cNvSpPr>
          <p:nvPr>
            <p:ph type="body" sz="quarter" idx="11" hasCustomPrompt="1"/>
          </p:nvPr>
        </p:nvSpPr>
        <p:spPr>
          <a:xfrm>
            <a:off x="1079612" y="3573016"/>
            <a:ext cx="6984776" cy="936103"/>
          </a:xfrm>
          <a:prstGeom prst="rect">
            <a:avLst/>
          </a:prstGeom>
        </p:spPr>
        <p:txBody>
          <a:bodyPr/>
          <a:lstStyle>
            <a:lvl1pPr marL="0" indent="0" algn="ctr">
              <a:buFontTx/>
              <a:buNone/>
              <a:defRPr sz="1600">
                <a:solidFill>
                  <a:schemeClr val="bg1"/>
                </a:solidFill>
                <a:latin typeface="Century Gothic" panose="020B0502020202020204" pitchFamily="34" charset="0"/>
              </a:defRPr>
            </a:lvl1pPr>
          </a:lstStyle>
          <a:p>
            <a:pPr lvl="0"/>
            <a:r>
              <a:rPr lang="it-IT" dirty="0"/>
              <a:t>Struttura</a:t>
            </a:r>
          </a:p>
        </p:txBody>
      </p:sp>
      <p:sp>
        <p:nvSpPr>
          <p:cNvPr id="16" name="Segnaposto testo 15"/>
          <p:cNvSpPr>
            <a:spLocks noGrp="1"/>
          </p:cNvSpPr>
          <p:nvPr>
            <p:ph type="body" sz="quarter" idx="12" hasCustomPrompt="1"/>
          </p:nvPr>
        </p:nvSpPr>
        <p:spPr>
          <a:xfrm>
            <a:off x="1042988" y="4725144"/>
            <a:ext cx="7058025" cy="1440160"/>
          </a:xfrm>
          <a:prstGeom prst="rect">
            <a:avLst/>
          </a:prstGeom>
        </p:spPr>
        <p:txBody>
          <a:bodyPr/>
          <a:lstStyle>
            <a:lvl1pPr marL="0" indent="0" algn="ctr">
              <a:buFontTx/>
              <a:buNone/>
              <a:defRPr sz="1300" b="0">
                <a:solidFill>
                  <a:schemeClr val="bg1"/>
                </a:solidFill>
                <a:latin typeface="Century Gothic" panose="020B0502020202020204" pitchFamily="34" charset="0"/>
              </a:defRPr>
            </a:lvl1pPr>
          </a:lstStyle>
          <a:p>
            <a:pPr lvl="0"/>
            <a:r>
              <a:rPr lang="it-IT" dirty="0"/>
              <a:t>nome.cognome@unibo.it</a:t>
            </a:r>
          </a:p>
          <a:p>
            <a:pPr lvl="0"/>
            <a:r>
              <a:rPr lang="it-IT" dirty="0"/>
              <a:t>051 20 99982</a:t>
            </a:r>
          </a:p>
        </p:txBody>
      </p:sp>
    </p:spTree>
    <p:extLst>
      <p:ext uri="{BB962C8B-B14F-4D97-AF65-F5344CB8AC3E}">
        <p14:creationId xmlns:p14="http://schemas.microsoft.com/office/powerpoint/2010/main" val="42494506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ttangolo 8"/>
          <p:cNvSpPr/>
          <p:nvPr userDrawn="1"/>
        </p:nvSpPr>
        <p:spPr>
          <a:xfrm>
            <a:off x="0" y="0"/>
            <a:ext cx="9144000" cy="6858000"/>
          </a:xfrm>
          <a:prstGeom prst="rect">
            <a:avLst/>
          </a:prstGeom>
          <a:solidFill>
            <a:srgbClr val="BD2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 name="Immagin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20" y="1556792"/>
            <a:ext cx="2808312" cy="2808312"/>
          </a:xfrm>
          <a:prstGeom prst="rect">
            <a:avLst/>
          </a:prstGeom>
        </p:spPr>
      </p:pic>
      <p:cxnSp>
        <p:nvCxnSpPr>
          <p:cNvPr id="12" name="Connettore 1 11"/>
          <p:cNvCxnSpPr/>
          <p:nvPr userDrawn="1"/>
        </p:nvCxnSpPr>
        <p:spPr>
          <a:xfrm>
            <a:off x="3275856" y="188640"/>
            <a:ext cx="0" cy="640871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3657427"/>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ttangolo 7"/>
          <p:cNvSpPr/>
          <p:nvPr userDrawn="1"/>
        </p:nvSpPr>
        <p:spPr>
          <a:xfrm>
            <a:off x="6580262" y="6173407"/>
            <a:ext cx="2411760" cy="548680"/>
          </a:xfrm>
          <a:prstGeom prst="rect">
            <a:avLst/>
          </a:prstGeom>
          <a:solidFill>
            <a:srgbClr val="BD2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p:cNvPicPr>
            <a:picLocks noChangeAspect="1"/>
          </p:cNvPicPr>
          <p:nvPr userDrawn="1"/>
        </p:nvPicPr>
        <p:blipFill rotWithShape="1">
          <a:blip r:embed="rId7" cstate="print">
            <a:extLst>
              <a:ext uri="{28A0092B-C50C-407E-A947-70E740481C1C}">
                <a14:useLocalDpi xmlns:a14="http://schemas.microsoft.com/office/drawing/2010/main" val="0"/>
              </a:ext>
            </a:extLst>
          </a:blip>
          <a:srcRect t="3326"/>
          <a:stretch/>
        </p:blipFill>
        <p:spPr>
          <a:xfrm>
            <a:off x="6782011" y="6182111"/>
            <a:ext cx="2008262" cy="531272"/>
          </a:xfrm>
          <a:prstGeom prst="rect">
            <a:avLst/>
          </a:prstGeom>
        </p:spPr>
      </p:pic>
    </p:spTree>
    <p:extLst>
      <p:ext uri="{BB962C8B-B14F-4D97-AF65-F5344CB8AC3E}">
        <p14:creationId xmlns:p14="http://schemas.microsoft.com/office/powerpoint/2010/main" val="3570652833"/>
      </p:ext>
    </p:extLst>
  </p:cSld>
  <p:clrMap bg1="lt1" tx1="dk1" bg2="lt2" tx2="dk2" accent1="accent1" accent2="accent2" accent3="accent3" accent4="accent4" accent5="accent5" accent6="accent6" hlink="hlink" folHlink="folHlink"/>
  <p:sldLayoutIdLst>
    <p:sldLayoutId id="2147483670" r:id="rId1"/>
    <p:sldLayoutId id="2147483661" r:id="rId2"/>
    <p:sldLayoutId id="2147483667" r:id="rId3"/>
    <p:sldLayoutId id="2147483669" r:id="rId4"/>
    <p:sldLayoutId id="2147483673"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ttangolo 6"/>
          <p:cNvSpPr/>
          <p:nvPr userDrawn="1"/>
        </p:nvSpPr>
        <p:spPr>
          <a:xfrm>
            <a:off x="0" y="0"/>
            <a:ext cx="9144000" cy="6858000"/>
          </a:xfrm>
          <a:prstGeom prst="rect">
            <a:avLst/>
          </a:prstGeom>
          <a:solidFill>
            <a:srgbClr val="BD2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8" name="Immagin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45886" y="620688"/>
            <a:ext cx="2052228" cy="2052228"/>
          </a:xfrm>
          <a:prstGeom prst="rect">
            <a:avLst/>
          </a:prstGeom>
        </p:spPr>
      </p:pic>
      <p:sp>
        <p:nvSpPr>
          <p:cNvPr id="9" name="CasellaDiTesto 8"/>
          <p:cNvSpPr txBox="1"/>
          <p:nvPr userDrawn="1"/>
        </p:nvSpPr>
        <p:spPr>
          <a:xfrm>
            <a:off x="3131840" y="6453336"/>
            <a:ext cx="2880320" cy="338554"/>
          </a:xfrm>
          <a:prstGeom prst="rect">
            <a:avLst/>
          </a:prstGeom>
          <a:noFill/>
        </p:spPr>
        <p:txBody>
          <a:bodyPr wrap="square" rtlCol="0">
            <a:spAutoFit/>
          </a:bodyPr>
          <a:lstStyle/>
          <a:p>
            <a:pPr algn="ctr"/>
            <a:r>
              <a:rPr lang="it-IT" sz="1600" dirty="0">
                <a:solidFill>
                  <a:schemeClr val="bg1"/>
                </a:solidFill>
              </a:rPr>
              <a:t>www.unibo.it</a:t>
            </a:r>
          </a:p>
        </p:txBody>
      </p:sp>
    </p:spTree>
    <p:extLst>
      <p:ext uri="{BB962C8B-B14F-4D97-AF65-F5344CB8AC3E}">
        <p14:creationId xmlns:p14="http://schemas.microsoft.com/office/powerpoint/2010/main" val="1868398845"/>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563888" y="1482904"/>
            <a:ext cx="5185023" cy="3312368"/>
          </a:xfrm>
        </p:spPr>
        <p:txBody>
          <a:bodyPr/>
          <a:lstStyle/>
          <a:p>
            <a:r>
              <a:rPr lang="it-IT" dirty="0">
                <a:latin typeface="Garamond" charset="0"/>
                <a:ea typeface="Garamond" charset="0"/>
                <a:cs typeface="Garamond" charset="0"/>
              </a:rPr>
              <a:t>IN-EULALIA </a:t>
            </a:r>
          </a:p>
          <a:p>
            <a:r>
              <a:rPr lang="en-US" sz="3000" dirty="0">
                <a:latin typeface="Garamond" charset="0"/>
                <a:ea typeface="Garamond" charset="0"/>
                <a:cs typeface="Garamond" charset="0"/>
              </a:rPr>
              <a:t>Innovative and Inclusive </a:t>
            </a:r>
          </a:p>
          <a:p>
            <a:r>
              <a:rPr lang="en-US" sz="3000" dirty="0">
                <a:latin typeface="Garamond" charset="0"/>
                <a:ea typeface="Garamond" charset="0"/>
                <a:cs typeface="Garamond" charset="0"/>
              </a:rPr>
              <a:t>Instruments for</a:t>
            </a:r>
          </a:p>
          <a:p>
            <a:r>
              <a:rPr lang="en-US" sz="3000" dirty="0">
                <a:latin typeface="Garamond" charset="0"/>
                <a:ea typeface="Garamond" charset="0"/>
                <a:cs typeface="Garamond" charset="0"/>
              </a:rPr>
              <a:t>European Latin</a:t>
            </a:r>
          </a:p>
          <a:p>
            <a:r>
              <a:rPr lang="en-US" sz="3000" dirty="0">
                <a:latin typeface="Garamond" charset="0"/>
                <a:ea typeface="Garamond" charset="0"/>
                <a:cs typeface="Garamond" charset="0"/>
              </a:rPr>
              <a:t>Linguistic Assessment</a:t>
            </a:r>
            <a:endParaRPr lang="it-IT" sz="3000" dirty="0">
              <a:latin typeface="Garamond" charset="0"/>
              <a:ea typeface="Garamond" charset="0"/>
              <a:cs typeface="Garamond" charset="0"/>
            </a:endParaRPr>
          </a:p>
        </p:txBody>
      </p:sp>
      <p:sp>
        <p:nvSpPr>
          <p:cNvPr id="3" name="Segnaposto testo 2"/>
          <p:cNvSpPr>
            <a:spLocks noGrp="1"/>
          </p:cNvSpPr>
          <p:nvPr>
            <p:ph type="body" sz="quarter" idx="11"/>
          </p:nvPr>
        </p:nvSpPr>
        <p:spPr>
          <a:xfrm>
            <a:off x="3600450" y="5123882"/>
            <a:ext cx="5256212" cy="425450"/>
          </a:xfrm>
        </p:spPr>
        <p:txBody>
          <a:bodyPr/>
          <a:lstStyle/>
          <a:p>
            <a:r>
              <a:rPr lang="it-IT" dirty="0">
                <a:latin typeface="Garamond" charset="0"/>
                <a:ea typeface="Garamond" charset="0"/>
                <a:cs typeface="Garamond" charset="0"/>
              </a:rPr>
              <a:t>UNIBO Team</a:t>
            </a:r>
          </a:p>
        </p:txBody>
      </p:sp>
      <p:sp>
        <p:nvSpPr>
          <p:cNvPr id="4" name="Segnaposto testo 3"/>
          <p:cNvSpPr>
            <a:spLocks noGrp="1"/>
          </p:cNvSpPr>
          <p:nvPr>
            <p:ph type="body" sz="quarter" idx="12"/>
          </p:nvPr>
        </p:nvSpPr>
        <p:spPr>
          <a:xfrm>
            <a:off x="3563937" y="5772177"/>
            <a:ext cx="5329237" cy="791418"/>
          </a:xfrm>
        </p:spPr>
        <p:txBody>
          <a:bodyPr/>
          <a:lstStyle/>
          <a:p>
            <a:r>
              <a:rPr lang="it-IT" dirty="0">
                <a:latin typeface="Garamond" charset="0"/>
                <a:ea typeface="Garamond" charset="0"/>
                <a:cs typeface="Garamond" charset="0"/>
              </a:rPr>
              <a:t>Dipartimento di Filologia Classica e Italianistica FICLIT</a:t>
            </a:r>
          </a:p>
        </p:txBody>
      </p:sp>
      <p:pic>
        <p:nvPicPr>
          <p:cNvPr id="6" name="Immagine 5">
            <a:extLst>
              <a:ext uri="{FF2B5EF4-FFF2-40B4-BE49-F238E27FC236}">
                <a16:creationId xmlns:a16="http://schemas.microsoft.com/office/drawing/2014/main" id="{06F56395-8A96-629B-9532-1C7E07B03953}"/>
              </a:ext>
            </a:extLst>
          </p:cNvPr>
          <p:cNvPicPr>
            <a:picLocks noChangeAspect="1"/>
          </p:cNvPicPr>
          <p:nvPr/>
        </p:nvPicPr>
        <p:blipFill>
          <a:blip r:embed="rId2"/>
          <a:stretch>
            <a:fillRect/>
          </a:stretch>
        </p:blipFill>
        <p:spPr>
          <a:xfrm>
            <a:off x="3590156" y="332656"/>
            <a:ext cx="3600400" cy="1035718"/>
          </a:xfrm>
          <a:prstGeom prst="rect">
            <a:avLst/>
          </a:prstGeom>
        </p:spPr>
      </p:pic>
    </p:spTree>
    <p:extLst>
      <p:ext uri="{BB962C8B-B14F-4D97-AF65-F5344CB8AC3E}">
        <p14:creationId xmlns:p14="http://schemas.microsoft.com/office/powerpoint/2010/main" val="1515853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66FBD6-761F-EC3F-2441-048EB7D9A5D2}"/>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A4749B5-E525-9846-A704-B0D27444BF2B}"/>
              </a:ext>
            </a:extLst>
          </p:cNvPr>
          <p:cNvSpPr>
            <a:spLocks noGrp="1"/>
          </p:cNvSpPr>
          <p:nvPr>
            <p:ph type="title"/>
          </p:nvPr>
        </p:nvSpPr>
        <p:spPr>
          <a:xfrm>
            <a:off x="491275" y="332656"/>
            <a:ext cx="7886700" cy="543594"/>
          </a:xfrm>
        </p:spPr>
        <p:txBody>
          <a:bodyPr/>
          <a:lstStyle/>
          <a:p>
            <a:pPr algn="l"/>
            <a:r>
              <a:rPr lang="it-IT" sz="3200" b="1" dirty="0">
                <a:solidFill>
                  <a:srgbClr val="C00000"/>
                </a:solidFill>
                <a:latin typeface="Garamond" charset="0"/>
                <a:ea typeface="Garamond" charset="0"/>
                <a:cs typeface="Garamond" charset="0"/>
              </a:rPr>
              <a:t>WP 2: </a:t>
            </a:r>
            <a:r>
              <a:rPr lang="it-IT" sz="3200" b="1" dirty="0" err="1">
                <a:solidFill>
                  <a:srgbClr val="C00000"/>
                </a:solidFill>
                <a:latin typeface="Garamond" charset="0"/>
                <a:ea typeface="Garamond" charset="0"/>
                <a:cs typeface="Garamond" charset="0"/>
              </a:rPr>
              <a:t>Timetable</a:t>
            </a:r>
            <a:br>
              <a:rPr lang="it-IT" sz="3200" b="1" dirty="0">
                <a:solidFill>
                  <a:srgbClr val="C00000"/>
                </a:solidFill>
                <a:latin typeface="Garamond" charset="0"/>
                <a:ea typeface="Garamond" charset="0"/>
                <a:cs typeface="Garamond" charset="0"/>
              </a:rPr>
            </a:br>
            <a:br>
              <a:rPr lang="it-IT" sz="3200" b="1" dirty="0">
                <a:solidFill>
                  <a:srgbClr val="C00000"/>
                </a:solidFill>
                <a:latin typeface="Garamond" charset="0"/>
                <a:ea typeface="Garamond" charset="0"/>
                <a:cs typeface="Garamond" charset="0"/>
              </a:rPr>
            </a:br>
            <a:br>
              <a:rPr lang="it-IT" sz="1100" b="1" dirty="0">
                <a:solidFill>
                  <a:srgbClr val="C00000"/>
                </a:solidFill>
                <a:latin typeface="Garamond" charset="0"/>
                <a:ea typeface="Garamond" charset="0"/>
                <a:cs typeface="Garamond" charset="0"/>
              </a:rPr>
            </a:br>
            <a:br>
              <a:rPr lang="it-IT" sz="4800" dirty="0">
                <a:latin typeface="Garamond" charset="0"/>
                <a:ea typeface="Garamond" charset="0"/>
                <a:cs typeface="Garamond" charset="0"/>
              </a:rPr>
            </a:br>
            <a:br>
              <a:rPr lang="it-IT" sz="4800" dirty="0">
                <a:latin typeface="Garamond" charset="0"/>
                <a:ea typeface="Garamond" charset="0"/>
                <a:cs typeface="Garamond" charset="0"/>
              </a:rPr>
            </a:br>
            <a:br>
              <a:rPr lang="it-IT" dirty="0">
                <a:solidFill>
                  <a:srgbClr val="0070C0"/>
                </a:solidFill>
                <a:latin typeface="Garamond" charset="0"/>
                <a:ea typeface="Garamond" charset="0"/>
                <a:cs typeface="Garamond" charset="0"/>
              </a:rPr>
            </a:br>
            <a:br>
              <a:rPr lang="it-IT" dirty="0">
                <a:solidFill>
                  <a:srgbClr val="0070C0"/>
                </a:solidFill>
                <a:latin typeface="Garamond" charset="0"/>
                <a:ea typeface="Garamond" charset="0"/>
                <a:cs typeface="Garamond" charset="0"/>
              </a:rPr>
            </a:br>
            <a:endParaRPr lang="it-IT" dirty="0">
              <a:solidFill>
                <a:srgbClr val="0070C0"/>
              </a:solidFill>
              <a:latin typeface="Garamond" charset="0"/>
              <a:ea typeface="Garamond" charset="0"/>
              <a:cs typeface="Garamond" charset="0"/>
            </a:endParaRPr>
          </a:p>
        </p:txBody>
      </p:sp>
      <p:pic>
        <p:nvPicPr>
          <p:cNvPr id="5" name="Immagine 4">
            <a:extLst>
              <a:ext uri="{FF2B5EF4-FFF2-40B4-BE49-F238E27FC236}">
                <a16:creationId xmlns:a16="http://schemas.microsoft.com/office/drawing/2014/main" id="{C70344BE-68C6-430B-BAAA-ABE19E6847D8}"/>
              </a:ext>
            </a:extLst>
          </p:cNvPr>
          <p:cNvPicPr>
            <a:picLocks noChangeAspect="1"/>
          </p:cNvPicPr>
          <p:nvPr/>
        </p:nvPicPr>
        <p:blipFill>
          <a:blip r:embed="rId2"/>
          <a:stretch>
            <a:fillRect/>
          </a:stretch>
        </p:blipFill>
        <p:spPr>
          <a:xfrm>
            <a:off x="224490" y="1556792"/>
            <a:ext cx="8695020" cy="2126003"/>
          </a:xfrm>
          <a:prstGeom prst="rect">
            <a:avLst/>
          </a:prstGeom>
        </p:spPr>
        <p:style>
          <a:lnRef idx="2">
            <a:schemeClr val="accent2"/>
          </a:lnRef>
          <a:fillRef idx="1">
            <a:schemeClr val="lt1"/>
          </a:fillRef>
          <a:effectRef idx="0">
            <a:schemeClr val="accent2"/>
          </a:effectRef>
          <a:fontRef idx="minor">
            <a:schemeClr val="dk1"/>
          </a:fontRef>
        </p:style>
      </p:pic>
    </p:spTree>
    <p:extLst>
      <p:ext uri="{BB962C8B-B14F-4D97-AF65-F5344CB8AC3E}">
        <p14:creationId xmlns:p14="http://schemas.microsoft.com/office/powerpoint/2010/main" val="3272147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EA53B-3741-9121-9AD0-987F18498810}"/>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0B60F25-6BFF-6859-9A33-AE99E3B1BFF3}"/>
              </a:ext>
            </a:extLst>
          </p:cNvPr>
          <p:cNvSpPr>
            <a:spLocks noGrp="1"/>
          </p:cNvSpPr>
          <p:nvPr>
            <p:ph type="title"/>
          </p:nvPr>
        </p:nvSpPr>
        <p:spPr>
          <a:xfrm>
            <a:off x="491275" y="332656"/>
            <a:ext cx="7886700" cy="543594"/>
          </a:xfrm>
        </p:spPr>
        <p:txBody>
          <a:bodyPr/>
          <a:lstStyle/>
          <a:p>
            <a:pPr algn="l"/>
            <a:r>
              <a:rPr lang="it-IT" sz="3200" b="1" dirty="0">
                <a:solidFill>
                  <a:srgbClr val="C00000"/>
                </a:solidFill>
                <a:latin typeface="Garamond" charset="0"/>
                <a:ea typeface="Garamond" charset="0"/>
                <a:cs typeface="Garamond" charset="0"/>
              </a:rPr>
              <a:t>WP 2: </a:t>
            </a:r>
            <a:r>
              <a:rPr lang="it-IT" sz="3200" b="1" dirty="0" err="1">
                <a:solidFill>
                  <a:srgbClr val="C00000"/>
                </a:solidFill>
                <a:latin typeface="Garamond" charset="0"/>
                <a:ea typeface="Garamond" charset="0"/>
                <a:cs typeface="Garamond" charset="0"/>
              </a:rPr>
              <a:t>Overview</a:t>
            </a:r>
            <a:br>
              <a:rPr lang="it-IT" sz="3200" b="1" dirty="0">
                <a:solidFill>
                  <a:srgbClr val="C00000"/>
                </a:solidFill>
                <a:latin typeface="Garamond" charset="0"/>
                <a:ea typeface="Garamond" charset="0"/>
                <a:cs typeface="Garamond" charset="0"/>
              </a:rPr>
            </a:br>
            <a:br>
              <a:rPr lang="it-IT" sz="3200" b="1" dirty="0">
                <a:solidFill>
                  <a:srgbClr val="C00000"/>
                </a:solidFill>
                <a:latin typeface="Garamond" charset="0"/>
                <a:ea typeface="Garamond" charset="0"/>
                <a:cs typeface="Garamond" charset="0"/>
              </a:rPr>
            </a:br>
            <a:br>
              <a:rPr lang="it-IT" sz="1100" b="1" dirty="0">
                <a:solidFill>
                  <a:srgbClr val="C00000"/>
                </a:solidFill>
                <a:latin typeface="Garamond" charset="0"/>
                <a:ea typeface="Garamond" charset="0"/>
                <a:cs typeface="Garamond" charset="0"/>
              </a:rPr>
            </a:br>
            <a:br>
              <a:rPr lang="it-IT" sz="4800" dirty="0">
                <a:latin typeface="Garamond" charset="0"/>
                <a:ea typeface="Garamond" charset="0"/>
                <a:cs typeface="Garamond" charset="0"/>
              </a:rPr>
            </a:br>
            <a:br>
              <a:rPr lang="it-IT" sz="4800" dirty="0">
                <a:latin typeface="Garamond" charset="0"/>
                <a:ea typeface="Garamond" charset="0"/>
                <a:cs typeface="Garamond" charset="0"/>
              </a:rPr>
            </a:br>
            <a:br>
              <a:rPr lang="it-IT" dirty="0">
                <a:solidFill>
                  <a:srgbClr val="0070C0"/>
                </a:solidFill>
                <a:latin typeface="Garamond" charset="0"/>
                <a:ea typeface="Garamond" charset="0"/>
                <a:cs typeface="Garamond" charset="0"/>
              </a:rPr>
            </a:br>
            <a:br>
              <a:rPr lang="it-IT" dirty="0">
                <a:solidFill>
                  <a:srgbClr val="0070C0"/>
                </a:solidFill>
                <a:latin typeface="Garamond" charset="0"/>
                <a:ea typeface="Garamond" charset="0"/>
                <a:cs typeface="Garamond" charset="0"/>
              </a:rPr>
            </a:br>
            <a:endParaRPr lang="it-IT" dirty="0">
              <a:solidFill>
                <a:srgbClr val="0070C0"/>
              </a:solidFill>
              <a:latin typeface="Garamond" charset="0"/>
              <a:ea typeface="Garamond" charset="0"/>
              <a:cs typeface="Garamond" charset="0"/>
            </a:endParaRPr>
          </a:p>
        </p:txBody>
      </p:sp>
      <p:graphicFrame>
        <p:nvGraphicFramePr>
          <p:cNvPr id="3" name="Tabella 2">
            <a:extLst>
              <a:ext uri="{FF2B5EF4-FFF2-40B4-BE49-F238E27FC236}">
                <a16:creationId xmlns:a16="http://schemas.microsoft.com/office/drawing/2014/main" id="{49DA5A08-1D2A-86AE-C067-FA99B838CF50}"/>
              </a:ext>
            </a:extLst>
          </p:cNvPr>
          <p:cNvGraphicFramePr>
            <a:graphicFrameLocks noGrp="1"/>
          </p:cNvGraphicFramePr>
          <p:nvPr>
            <p:extLst>
              <p:ext uri="{D42A27DB-BD31-4B8C-83A1-F6EECF244321}">
                <p14:modId xmlns:p14="http://schemas.microsoft.com/office/powerpoint/2010/main" val="4201611174"/>
              </p:ext>
            </p:extLst>
          </p:nvPr>
        </p:nvGraphicFramePr>
        <p:xfrm>
          <a:off x="515412" y="1052736"/>
          <a:ext cx="8113175" cy="4968240"/>
        </p:xfrm>
        <a:graphic>
          <a:graphicData uri="http://schemas.openxmlformats.org/drawingml/2006/table">
            <a:tbl>
              <a:tblPr firstRow="1" bandRow="1">
                <a:tableStyleId>{5C22544A-7EE6-4342-B048-85BDC9FD1C3A}</a:tableStyleId>
              </a:tblPr>
              <a:tblGrid>
                <a:gridCol w="1776469">
                  <a:extLst>
                    <a:ext uri="{9D8B030D-6E8A-4147-A177-3AD203B41FA5}">
                      <a16:colId xmlns:a16="http://schemas.microsoft.com/office/drawing/2014/main" val="1210570494"/>
                    </a:ext>
                  </a:extLst>
                </a:gridCol>
                <a:gridCol w="1080120">
                  <a:extLst>
                    <a:ext uri="{9D8B030D-6E8A-4147-A177-3AD203B41FA5}">
                      <a16:colId xmlns:a16="http://schemas.microsoft.com/office/drawing/2014/main" val="751200341"/>
                    </a:ext>
                  </a:extLst>
                </a:gridCol>
                <a:gridCol w="1152128">
                  <a:extLst>
                    <a:ext uri="{9D8B030D-6E8A-4147-A177-3AD203B41FA5}">
                      <a16:colId xmlns:a16="http://schemas.microsoft.com/office/drawing/2014/main" val="1558047308"/>
                    </a:ext>
                  </a:extLst>
                </a:gridCol>
                <a:gridCol w="1296144">
                  <a:extLst>
                    <a:ext uri="{9D8B030D-6E8A-4147-A177-3AD203B41FA5}">
                      <a16:colId xmlns:a16="http://schemas.microsoft.com/office/drawing/2014/main" val="598391561"/>
                    </a:ext>
                  </a:extLst>
                </a:gridCol>
                <a:gridCol w="2808314">
                  <a:extLst>
                    <a:ext uri="{9D8B030D-6E8A-4147-A177-3AD203B41FA5}">
                      <a16:colId xmlns:a16="http://schemas.microsoft.com/office/drawing/2014/main" val="1430199420"/>
                    </a:ext>
                  </a:extLst>
                </a:gridCol>
              </a:tblGrid>
              <a:tr h="591733">
                <a:tc>
                  <a:txBody>
                    <a:bodyPr/>
                    <a:lstStyle/>
                    <a:p>
                      <a:r>
                        <a:rPr lang="it-IT" dirty="0"/>
                        <a:t>ACTIVITY</a:t>
                      </a:r>
                      <a:endParaRPr lang="la-Latn" dirty="0"/>
                    </a:p>
                  </a:txBody>
                  <a:tcPr/>
                </a:tc>
                <a:tc>
                  <a:txBody>
                    <a:bodyPr/>
                    <a:lstStyle/>
                    <a:p>
                      <a:r>
                        <a:rPr lang="it-IT" dirty="0"/>
                        <a:t>LEADING PARTNER</a:t>
                      </a:r>
                      <a:endParaRPr lang="la-Latn" dirty="0"/>
                    </a:p>
                  </a:txBody>
                  <a:tcPr/>
                </a:tc>
                <a:tc>
                  <a:txBody>
                    <a:bodyPr/>
                    <a:lstStyle/>
                    <a:p>
                      <a:r>
                        <a:rPr lang="it-IT" dirty="0"/>
                        <a:t>START</a:t>
                      </a:r>
                      <a:endParaRPr lang="la-Latn" dirty="0"/>
                    </a:p>
                  </a:txBody>
                  <a:tcPr/>
                </a:tc>
                <a:tc>
                  <a:txBody>
                    <a:bodyPr/>
                    <a:lstStyle/>
                    <a:p>
                      <a:r>
                        <a:rPr lang="it-IT" dirty="0"/>
                        <a:t>END</a:t>
                      </a:r>
                      <a:endParaRPr lang="la-Latn" dirty="0"/>
                    </a:p>
                  </a:txBody>
                  <a:tcPr/>
                </a:tc>
                <a:tc>
                  <a:txBody>
                    <a:bodyPr/>
                    <a:lstStyle/>
                    <a:p>
                      <a:r>
                        <a:rPr lang="it-IT" dirty="0"/>
                        <a:t>RESULTS</a:t>
                      </a:r>
                      <a:endParaRPr lang="la-Latn" dirty="0"/>
                    </a:p>
                  </a:txBody>
                  <a:tcPr/>
                </a:tc>
                <a:extLst>
                  <a:ext uri="{0D108BD9-81ED-4DB2-BD59-A6C34878D82A}">
                    <a16:rowId xmlns:a16="http://schemas.microsoft.com/office/drawing/2014/main" val="471190397"/>
                  </a:ext>
                </a:extLst>
              </a:tr>
              <a:tr h="845332">
                <a:tc>
                  <a:txBody>
                    <a:bodyPr/>
                    <a:lstStyle/>
                    <a:p>
                      <a:r>
                        <a:rPr lang="it-IT" b="1" dirty="0">
                          <a:solidFill>
                            <a:schemeClr val="accent1">
                              <a:lumMod val="50000"/>
                            </a:schemeClr>
                          </a:solidFill>
                        </a:rPr>
                        <a:t>A1 </a:t>
                      </a:r>
                      <a:r>
                        <a:rPr lang="it-IT" b="1" dirty="0" err="1">
                          <a:solidFill>
                            <a:schemeClr val="accent1">
                              <a:lumMod val="50000"/>
                            </a:schemeClr>
                          </a:solidFill>
                        </a:rPr>
                        <a:t>Preparation</a:t>
                      </a:r>
                      <a:r>
                        <a:rPr lang="it-IT" b="1" dirty="0">
                          <a:solidFill>
                            <a:schemeClr val="accent1">
                              <a:lumMod val="50000"/>
                            </a:schemeClr>
                          </a:solidFill>
                        </a:rPr>
                        <a:t> for cooperative learning</a:t>
                      </a:r>
                      <a:endParaRPr lang="la-Latn" b="1" dirty="0">
                        <a:solidFill>
                          <a:schemeClr val="accent1">
                            <a:lumMod val="50000"/>
                          </a:schemeClr>
                        </a:solidFill>
                      </a:endParaRPr>
                    </a:p>
                  </a:txBody>
                  <a:tcPr/>
                </a:tc>
                <a:tc>
                  <a:txBody>
                    <a:bodyPr/>
                    <a:lstStyle/>
                    <a:p>
                      <a:r>
                        <a:rPr lang="it-IT" b="1" dirty="0"/>
                        <a:t>USAL</a:t>
                      </a:r>
                      <a:endParaRPr lang="la-Latn" b="1" dirty="0"/>
                    </a:p>
                  </a:txBody>
                  <a:tcPr/>
                </a:tc>
                <a:tc>
                  <a:txBody>
                    <a:bodyPr/>
                    <a:lstStyle/>
                    <a:p>
                      <a:r>
                        <a:rPr lang="it-IT" dirty="0"/>
                        <a:t>04/11/24</a:t>
                      </a:r>
                      <a:endParaRPr lang="la-Latn" dirty="0"/>
                    </a:p>
                  </a:txBody>
                  <a:tcPr/>
                </a:tc>
                <a:tc>
                  <a:txBody>
                    <a:bodyPr/>
                    <a:lstStyle/>
                    <a:p>
                      <a:r>
                        <a:rPr lang="it-IT" dirty="0"/>
                        <a:t>31/01/25</a:t>
                      </a:r>
                      <a:endParaRPr lang="la-Latn" dirty="0"/>
                    </a:p>
                  </a:txBody>
                  <a:tcPr/>
                </a:tc>
                <a:tc>
                  <a:txBody>
                    <a:bodyPr/>
                    <a:lstStyle/>
                    <a:p>
                      <a:r>
                        <a:rPr lang="it-IT" dirty="0"/>
                        <a:t>Agreements with institutions, </a:t>
                      </a:r>
                      <a:r>
                        <a:rPr lang="it-IT" dirty="0" err="1"/>
                        <a:t>preparation</a:t>
                      </a:r>
                      <a:r>
                        <a:rPr lang="it-IT" dirty="0"/>
                        <a:t> of activities and </a:t>
                      </a:r>
                      <a:r>
                        <a:rPr lang="it-IT" dirty="0" err="1"/>
                        <a:t>materials</a:t>
                      </a:r>
                      <a:endParaRPr lang="la-Latn" dirty="0"/>
                    </a:p>
                  </a:txBody>
                  <a:tcPr/>
                </a:tc>
                <a:extLst>
                  <a:ext uri="{0D108BD9-81ED-4DB2-BD59-A6C34878D82A}">
                    <a16:rowId xmlns:a16="http://schemas.microsoft.com/office/drawing/2014/main" val="1430810233"/>
                  </a:ext>
                </a:extLst>
              </a:tr>
              <a:tr h="1098932">
                <a:tc>
                  <a:txBody>
                    <a:bodyPr/>
                    <a:lstStyle/>
                    <a:p>
                      <a:r>
                        <a:rPr lang="it-IT" b="1" dirty="0">
                          <a:solidFill>
                            <a:schemeClr val="accent3">
                              <a:lumMod val="50000"/>
                            </a:schemeClr>
                          </a:solidFill>
                        </a:rPr>
                        <a:t>A2 Cooperative</a:t>
                      </a:r>
                    </a:p>
                    <a:p>
                      <a:r>
                        <a:rPr lang="it-IT" b="1" dirty="0">
                          <a:solidFill>
                            <a:schemeClr val="accent3">
                              <a:lumMod val="50000"/>
                            </a:schemeClr>
                          </a:solidFill>
                        </a:rPr>
                        <a:t>learning</a:t>
                      </a:r>
                      <a:endParaRPr lang="la-Latn" b="1" dirty="0">
                        <a:solidFill>
                          <a:schemeClr val="accent3">
                            <a:lumMod val="50000"/>
                          </a:schemeClr>
                        </a:solidFill>
                      </a:endParaRPr>
                    </a:p>
                  </a:txBody>
                  <a:tcPr/>
                </a:tc>
                <a:tc>
                  <a:txBody>
                    <a:bodyPr/>
                    <a:lstStyle/>
                    <a:p>
                      <a:r>
                        <a:rPr lang="it-IT" b="1" dirty="0"/>
                        <a:t>ULISB</a:t>
                      </a:r>
                      <a:endParaRPr lang="la-Latn" b="1" dirty="0"/>
                    </a:p>
                  </a:txBody>
                  <a:tcPr/>
                </a:tc>
                <a:tc>
                  <a:txBody>
                    <a:bodyPr/>
                    <a:lstStyle/>
                    <a:p>
                      <a:r>
                        <a:rPr lang="it-IT" dirty="0"/>
                        <a:t>01/02/25</a:t>
                      </a:r>
                      <a:endParaRPr lang="la-Latn" dirty="0"/>
                    </a:p>
                  </a:txBody>
                  <a:tcPr/>
                </a:tc>
                <a:tc>
                  <a:txBody>
                    <a:bodyPr/>
                    <a:lstStyle/>
                    <a:p>
                      <a:r>
                        <a:rPr lang="it-IT" dirty="0"/>
                        <a:t>30/11/25</a:t>
                      </a:r>
                      <a:endParaRPr lang="la-Latn" dirty="0"/>
                    </a:p>
                  </a:txBody>
                  <a:tcPr/>
                </a:tc>
                <a:tc>
                  <a:txBody>
                    <a:bodyPr/>
                    <a:lstStyle/>
                    <a:p>
                      <a:r>
                        <a:rPr lang="it-IT" dirty="0"/>
                        <a:t>Collection of the </a:t>
                      </a:r>
                      <a:r>
                        <a:rPr lang="it-IT" dirty="0" err="1"/>
                        <a:t>materials</a:t>
                      </a:r>
                      <a:r>
                        <a:rPr lang="it-IT" dirty="0"/>
                        <a:t>; </a:t>
                      </a:r>
                      <a:r>
                        <a:rPr lang="it-IT" dirty="0" err="1"/>
                        <a:t>translations</a:t>
                      </a:r>
                      <a:r>
                        <a:rPr lang="it-IT" dirty="0"/>
                        <a:t>, images</a:t>
                      </a:r>
                    </a:p>
                    <a:p>
                      <a:r>
                        <a:rPr lang="it-IT" b="1" dirty="0">
                          <a:solidFill>
                            <a:srgbClr val="FF0000"/>
                          </a:solidFill>
                        </a:rPr>
                        <a:t>MONITORING in M2: </a:t>
                      </a:r>
                      <a:r>
                        <a:rPr lang="it-IT" b="1" dirty="0" err="1">
                          <a:solidFill>
                            <a:srgbClr val="FF0000"/>
                          </a:solidFill>
                        </a:rPr>
                        <a:t>Lisbon</a:t>
                      </a:r>
                      <a:r>
                        <a:rPr lang="it-IT" b="1" dirty="0">
                          <a:solidFill>
                            <a:srgbClr val="FF0000"/>
                          </a:solidFill>
                        </a:rPr>
                        <a:t>, June 2025</a:t>
                      </a:r>
                      <a:endParaRPr lang="la-Latn" b="1" dirty="0">
                        <a:solidFill>
                          <a:srgbClr val="FF0000"/>
                        </a:solidFill>
                      </a:endParaRPr>
                    </a:p>
                  </a:txBody>
                  <a:tcPr/>
                </a:tc>
                <a:extLst>
                  <a:ext uri="{0D108BD9-81ED-4DB2-BD59-A6C34878D82A}">
                    <a16:rowId xmlns:a16="http://schemas.microsoft.com/office/drawing/2014/main" val="1345470212"/>
                  </a:ext>
                </a:extLst>
              </a:tr>
              <a:tr h="591733">
                <a:tc>
                  <a:txBody>
                    <a:bodyPr/>
                    <a:lstStyle/>
                    <a:p>
                      <a:r>
                        <a:rPr lang="it-IT" b="1" dirty="0">
                          <a:solidFill>
                            <a:schemeClr val="accent6">
                              <a:lumMod val="50000"/>
                            </a:schemeClr>
                          </a:solidFill>
                        </a:rPr>
                        <a:t>A3 </a:t>
                      </a:r>
                      <a:r>
                        <a:rPr lang="it-IT" b="1" dirty="0" err="1">
                          <a:solidFill>
                            <a:schemeClr val="accent6">
                              <a:lumMod val="50000"/>
                            </a:schemeClr>
                          </a:solidFill>
                        </a:rPr>
                        <a:t>Multilingual</a:t>
                      </a:r>
                      <a:r>
                        <a:rPr lang="it-IT" b="1" dirty="0">
                          <a:solidFill>
                            <a:schemeClr val="accent6">
                              <a:lumMod val="50000"/>
                            </a:schemeClr>
                          </a:solidFill>
                        </a:rPr>
                        <a:t> Lexicon</a:t>
                      </a:r>
                      <a:endParaRPr lang="la-Latn" b="1" dirty="0">
                        <a:solidFill>
                          <a:schemeClr val="accent6">
                            <a:lumMod val="50000"/>
                          </a:schemeClr>
                        </a:solidFill>
                      </a:endParaRPr>
                    </a:p>
                  </a:txBody>
                  <a:tcPr/>
                </a:tc>
                <a:tc>
                  <a:txBody>
                    <a:bodyPr/>
                    <a:lstStyle/>
                    <a:p>
                      <a:r>
                        <a:rPr lang="it-IT" b="1" dirty="0"/>
                        <a:t>UR</a:t>
                      </a:r>
                      <a:endParaRPr lang="la-Latn" b="1" dirty="0"/>
                    </a:p>
                  </a:txBody>
                  <a:tcPr/>
                </a:tc>
                <a:tc>
                  <a:txBody>
                    <a:bodyPr/>
                    <a:lstStyle/>
                    <a:p>
                      <a:r>
                        <a:rPr lang="it-IT" dirty="0"/>
                        <a:t>02/06/25</a:t>
                      </a:r>
                      <a:endParaRPr lang="la-Latn" dirty="0"/>
                    </a:p>
                  </a:txBody>
                  <a:tcPr/>
                </a:tc>
                <a:tc>
                  <a:txBody>
                    <a:bodyPr/>
                    <a:lstStyle/>
                    <a:p>
                      <a:r>
                        <a:rPr lang="it-IT" dirty="0"/>
                        <a:t>31/03/26</a:t>
                      </a:r>
                      <a:endParaRPr lang="la-Latn" dirty="0"/>
                    </a:p>
                  </a:txBody>
                  <a:tcPr/>
                </a:tc>
                <a:tc>
                  <a:txBody>
                    <a:bodyPr/>
                    <a:lstStyle/>
                    <a:p>
                      <a:r>
                        <a:rPr lang="it-IT" dirty="0"/>
                        <a:t>Production and OA </a:t>
                      </a:r>
                      <a:r>
                        <a:rPr lang="it-IT" dirty="0" err="1"/>
                        <a:t>publication</a:t>
                      </a:r>
                      <a:r>
                        <a:rPr lang="it-IT" dirty="0"/>
                        <a:t> of the Lexicon</a:t>
                      </a:r>
                      <a:endParaRPr lang="la-Latn" dirty="0"/>
                    </a:p>
                  </a:txBody>
                  <a:tcPr/>
                </a:tc>
                <a:extLst>
                  <a:ext uri="{0D108BD9-81ED-4DB2-BD59-A6C34878D82A}">
                    <a16:rowId xmlns:a16="http://schemas.microsoft.com/office/drawing/2014/main" val="458177572"/>
                  </a:ext>
                </a:extLst>
              </a:tr>
              <a:tr h="1098932">
                <a:tc>
                  <a:txBody>
                    <a:bodyPr/>
                    <a:lstStyle/>
                    <a:p>
                      <a:r>
                        <a:rPr lang="it-IT" b="1" dirty="0">
                          <a:solidFill>
                            <a:srgbClr val="CC9900"/>
                          </a:solidFill>
                        </a:rPr>
                        <a:t>A4 Testing and </a:t>
                      </a:r>
                      <a:r>
                        <a:rPr lang="it-IT" b="1" dirty="0" err="1">
                          <a:solidFill>
                            <a:srgbClr val="CC9900"/>
                          </a:solidFill>
                        </a:rPr>
                        <a:t>piloting</a:t>
                      </a:r>
                      <a:r>
                        <a:rPr lang="it-IT" b="1" dirty="0">
                          <a:solidFill>
                            <a:srgbClr val="CC9900"/>
                          </a:solidFill>
                        </a:rPr>
                        <a:t> of the Lexicon</a:t>
                      </a:r>
                      <a:endParaRPr lang="la-Latn" b="1" dirty="0">
                        <a:solidFill>
                          <a:srgbClr val="CC9900"/>
                        </a:solidFill>
                      </a:endParaRPr>
                    </a:p>
                  </a:txBody>
                  <a:tcPr/>
                </a:tc>
                <a:tc>
                  <a:txBody>
                    <a:bodyPr/>
                    <a:lstStyle/>
                    <a:p>
                      <a:r>
                        <a:rPr lang="it-IT" b="1" dirty="0"/>
                        <a:t>UNIBO</a:t>
                      </a:r>
                      <a:endParaRPr lang="la-Latn" b="1" dirty="0"/>
                    </a:p>
                  </a:txBody>
                  <a:tcPr/>
                </a:tc>
                <a:tc>
                  <a:txBody>
                    <a:bodyPr/>
                    <a:lstStyle/>
                    <a:p>
                      <a:r>
                        <a:rPr lang="it-IT" dirty="0"/>
                        <a:t>02/06/25</a:t>
                      </a:r>
                      <a:endParaRPr lang="la-Latn" dirty="0"/>
                    </a:p>
                  </a:txBody>
                  <a:tcPr/>
                </a:tc>
                <a:tc>
                  <a:txBody>
                    <a:bodyPr/>
                    <a:lstStyle/>
                    <a:p>
                      <a:r>
                        <a:rPr lang="it-IT" dirty="0"/>
                        <a:t>31/03/26</a:t>
                      </a:r>
                      <a:endParaRPr lang="la-Latn" dirty="0"/>
                    </a:p>
                  </a:txBody>
                  <a:tcPr/>
                </a:tc>
                <a:tc>
                  <a:txBody>
                    <a:bodyPr/>
                    <a:lstStyle/>
                    <a:p>
                      <a:r>
                        <a:rPr lang="it-IT" dirty="0"/>
                        <a:t>Testing of the Lexicon and </a:t>
                      </a:r>
                      <a:r>
                        <a:rPr lang="it-IT" dirty="0" err="1"/>
                        <a:t>piloting</a:t>
                      </a:r>
                      <a:r>
                        <a:rPr lang="it-IT" dirty="0"/>
                        <a:t> </a:t>
                      </a:r>
                      <a:r>
                        <a:rPr lang="it-IT" dirty="0" err="1"/>
                        <a:t>among</a:t>
                      </a:r>
                      <a:r>
                        <a:rPr lang="it-IT" dirty="0"/>
                        <a:t> the partners</a:t>
                      </a:r>
                    </a:p>
                    <a:p>
                      <a:r>
                        <a:rPr lang="it-IT" b="1" dirty="0">
                          <a:solidFill>
                            <a:srgbClr val="FF0000"/>
                          </a:solidFill>
                        </a:rPr>
                        <a:t>MONITORING in M4:</a:t>
                      </a:r>
                      <a:br>
                        <a:rPr lang="it-IT" b="1" dirty="0">
                          <a:solidFill>
                            <a:srgbClr val="FF0000"/>
                          </a:solidFill>
                        </a:rPr>
                      </a:br>
                      <a:r>
                        <a:rPr lang="it-IT" b="1" dirty="0">
                          <a:solidFill>
                            <a:srgbClr val="FF0000"/>
                          </a:solidFill>
                        </a:rPr>
                        <a:t>Salamanca, March 2026</a:t>
                      </a:r>
                      <a:endParaRPr lang="la-Latn" b="1" dirty="0">
                        <a:solidFill>
                          <a:srgbClr val="FF0000"/>
                        </a:solidFill>
                      </a:endParaRPr>
                    </a:p>
                  </a:txBody>
                  <a:tcPr/>
                </a:tc>
                <a:extLst>
                  <a:ext uri="{0D108BD9-81ED-4DB2-BD59-A6C34878D82A}">
                    <a16:rowId xmlns:a16="http://schemas.microsoft.com/office/drawing/2014/main" val="4196697235"/>
                  </a:ext>
                </a:extLst>
              </a:tr>
              <a:tr h="342829">
                <a:tc gridSpan="5">
                  <a:txBody>
                    <a:bodyPr/>
                    <a:lstStyle/>
                    <a:p>
                      <a:pPr algn="ctr"/>
                      <a:r>
                        <a:rPr lang="it-IT" sz="2000" b="1" dirty="0">
                          <a:solidFill>
                            <a:srgbClr val="002060"/>
                          </a:solidFill>
                        </a:rPr>
                        <a:t>WP2 FINAL EVENT (E1): SALAMANCA, MARCH 2026</a:t>
                      </a:r>
                      <a:endParaRPr lang="la-Latn" sz="2000" b="1" dirty="0">
                        <a:solidFill>
                          <a:srgbClr val="002060"/>
                        </a:solidFill>
                      </a:endParaRPr>
                    </a:p>
                  </a:txBody>
                  <a:tcPr/>
                </a:tc>
                <a:tc hMerge="1">
                  <a:txBody>
                    <a:bodyPr/>
                    <a:lstStyle/>
                    <a:p>
                      <a:endParaRPr lang="la-Latn"/>
                    </a:p>
                  </a:txBody>
                  <a:tcPr/>
                </a:tc>
                <a:tc hMerge="1">
                  <a:txBody>
                    <a:bodyPr/>
                    <a:lstStyle/>
                    <a:p>
                      <a:endParaRPr lang="la-Latn"/>
                    </a:p>
                  </a:txBody>
                  <a:tcPr/>
                </a:tc>
                <a:tc hMerge="1">
                  <a:txBody>
                    <a:bodyPr/>
                    <a:lstStyle/>
                    <a:p>
                      <a:endParaRPr lang="la-Latn"/>
                    </a:p>
                  </a:txBody>
                  <a:tcPr/>
                </a:tc>
                <a:tc hMerge="1">
                  <a:txBody>
                    <a:bodyPr/>
                    <a:lstStyle/>
                    <a:p>
                      <a:endParaRPr lang="la-Latn" dirty="0"/>
                    </a:p>
                  </a:txBody>
                  <a:tcPr/>
                </a:tc>
                <a:extLst>
                  <a:ext uri="{0D108BD9-81ED-4DB2-BD59-A6C34878D82A}">
                    <a16:rowId xmlns:a16="http://schemas.microsoft.com/office/drawing/2014/main" val="1026354652"/>
                  </a:ext>
                </a:extLst>
              </a:tr>
            </a:tbl>
          </a:graphicData>
        </a:graphic>
      </p:graphicFrame>
    </p:spTree>
    <p:extLst>
      <p:ext uri="{BB962C8B-B14F-4D97-AF65-F5344CB8AC3E}">
        <p14:creationId xmlns:p14="http://schemas.microsoft.com/office/powerpoint/2010/main" val="882852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2C8587-0557-9EBD-9337-E39FE4BA465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0E8F5E98-77C1-C946-89A6-3327CF77B2ED}"/>
              </a:ext>
            </a:extLst>
          </p:cNvPr>
          <p:cNvSpPr>
            <a:spLocks noGrp="1"/>
          </p:cNvSpPr>
          <p:nvPr>
            <p:ph type="title"/>
          </p:nvPr>
        </p:nvSpPr>
        <p:spPr>
          <a:xfrm>
            <a:off x="491275" y="332656"/>
            <a:ext cx="7886700" cy="543594"/>
          </a:xfrm>
        </p:spPr>
        <p:txBody>
          <a:bodyPr/>
          <a:lstStyle/>
          <a:p>
            <a:pPr algn="l"/>
            <a:r>
              <a:rPr lang="it-IT" sz="3200" b="1" dirty="0">
                <a:solidFill>
                  <a:srgbClr val="C00000"/>
                </a:solidFill>
                <a:latin typeface="Garamond" charset="0"/>
                <a:ea typeface="Garamond" charset="0"/>
                <a:cs typeface="Garamond" charset="0"/>
              </a:rPr>
              <a:t>WP 2: To-do list </a:t>
            </a:r>
            <a:r>
              <a:rPr lang="it-IT" sz="3200" b="1" dirty="0" err="1">
                <a:solidFill>
                  <a:srgbClr val="C00000"/>
                </a:solidFill>
                <a:latin typeface="Garamond" charset="0"/>
                <a:ea typeface="Garamond" charset="0"/>
                <a:cs typeface="Garamond" charset="0"/>
              </a:rPr>
              <a:t>Dec</a:t>
            </a:r>
            <a:r>
              <a:rPr lang="it-IT" sz="3200" b="1" dirty="0">
                <a:solidFill>
                  <a:srgbClr val="C00000"/>
                </a:solidFill>
                <a:latin typeface="Garamond" charset="0"/>
                <a:ea typeface="Garamond" charset="0"/>
                <a:cs typeface="Garamond" charset="0"/>
              </a:rPr>
              <a:t> 2024 – </a:t>
            </a:r>
            <a:r>
              <a:rPr lang="it-IT" sz="3200" b="1" dirty="0" err="1">
                <a:solidFill>
                  <a:srgbClr val="C00000"/>
                </a:solidFill>
                <a:latin typeface="Garamond" charset="0"/>
                <a:ea typeface="Garamond" charset="0"/>
                <a:cs typeface="Garamond" charset="0"/>
              </a:rPr>
              <a:t>Jan</a:t>
            </a:r>
            <a:r>
              <a:rPr lang="it-IT" sz="3200" b="1" dirty="0">
                <a:solidFill>
                  <a:srgbClr val="C00000"/>
                </a:solidFill>
                <a:latin typeface="Garamond" charset="0"/>
                <a:ea typeface="Garamond" charset="0"/>
                <a:cs typeface="Garamond" charset="0"/>
              </a:rPr>
              <a:t> 2025 (A1)</a:t>
            </a:r>
            <a:br>
              <a:rPr lang="it-IT" sz="3200" b="1" dirty="0">
                <a:solidFill>
                  <a:srgbClr val="C00000"/>
                </a:solidFill>
                <a:latin typeface="Garamond" charset="0"/>
                <a:ea typeface="Garamond" charset="0"/>
                <a:cs typeface="Garamond" charset="0"/>
              </a:rPr>
            </a:br>
            <a:br>
              <a:rPr lang="it-IT" sz="3200" b="1" dirty="0">
                <a:solidFill>
                  <a:srgbClr val="C00000"/>
                </a:solidFill>
                <a:latin typeface="Garamond" charset="0"/>
                <a:ea typeface="Garamond" charset="0"/>
                <a:cs typeface="Garamond" charset="0"/>
              </a:rPr>
            </a:br>
            <a:br>
              <a:rPr lang="it-IT" sz="1100" b="1" dirty="0">
                <a:solidFill>
                  <a:srgbClr val="C00000"/>
                </a:solidFill>
                <a:latin typeface="Garamond" charset="0"/>
                <a:ea typeface="Garamond" charset="0"/>
                <a:cs typeface="Garamond" charset="0"/>
              </a:rPr>
            </a:br>
            <a:br>
              <a:rPr lang="it-IT" sz="4800" dirty="0">
                <a:latin typeface="Garamond" charset="0"/>
                <a:ea typeface="Garamond" charset="0"/>
                <a:cs typeface="Garamond" charset="0"/>
              </a:rPr>
            </a:br>
            <a:br>
              <a:rPr lang="it-IT" sz="4800" dirty="0">
                <a:latin typeface="Garamond" charset="0"/>
                <a:ea typeface="Garamond" charset="0"/>
                <a:cs typeface="Garamond" charset="0"/>
              </a:rPr>
            </a:br>
            <a:br>
              <a:rPr lang="it-IT" dirty="0">
                <a:solidFill>
                  <a:srgbClr val="0070C0"/>
                </a:solidFill>
                <a:latin typeface="Garamond" charset="0"/>
                <a:ea typeface="Garamond" charset="0"/>
                <a:cs typeface="Garamond" charset="0"/>
              </a:rPr>
            </a:br>
            <a:br>
              <a:rPr lang="it-IT" dirty="0">
                <a:solidFill>
                  <a:srgbClr val="0070C0"/>
                </a:solidFill>
                <a:latin typeface="Garamond" charset="0"/>
                <a:ea typeface="Garamond" charset="0"/>
                <a:cs typeface="Garamond" charset="0"/>
              </a:rPr>
            </a:br>
            <a:endParaRPr lang="it-IT" dirty="0">
              <a:solidFill>
                <a:srgbClr val="0070C0"/>
              </a:solidFill>
              <a:latin typeface="Garamond" charset="0"/>
              <a:ea typeface="Garamond" charset="0"/>
              <a:cs typeface="Garamond" charset="0"/>
            </a:endParaRPr>
          </a:p>
        </p:txBody>
      </p:sp>
      <p:sp>
        <p:nvSpPr>
          <p:cNvPr id="3" name="CasellaDiTesto 2">
            <a:extLst>
              <a:ext uri="{FF2B5EF4-FFF2-40B4-BE49-F238E27FC236}">
                <a16:creationId xmlns:a16="http://schemas.microsoft.com/office/drawing/2014/main" id="{F227EDB4-BB8B-F3B6-8523-0B8D4FAF4ABE}"/>
              </a:ext>
            </a:extLst>
          </p:cNvPr>
          <p:cNvSpPr txBox="1"/>
          <p:nvPr/>
        </p:nvSpPr>
        <p:spPr>
          <a:xfrm>
            <a:off x="467544" y="1124744"/>
            <a:ext cx="8208912" cy="5755422"/>
          </a:xfrm>
          <a:prstGeom prst="rect">
            <a:avLst/>
          </a:prstGeom>
          <a:noFill/>
        </p:spPr>
        <p:txBody>
          <a:bodyPr wrap="square" rtlCol="0">
            <a:spAutoFit/>
          </a:bodyPr>
          <a:lstStyle/>
          <a:p>
            <a:pPr algn="just"/>
            <a:r>
              <a:rPr lang="en-US" sz="2000" b="1" dirty="0">
                <a:latin typeface="Garamond" charset="0"/>
                <a:ea typeface="Garamond" charset="0"/>
                <a:cs typeface="Garamond" charset="0"/>
              </a:rPr>
              <a:t>By January – ALL PARTNERS: </a:t>
            </a:r>
          </a:p>
          <a:p>
            <a:pPr marL="342900" indent="-342900" algn="just">
              <a:buFont typeface="Arial" panose="020B0604020202020204" pitchFamily="34" charset="0"/>
              <a:buChar char="•"/>
            </a:pPr>
            <a:r>
              <a:rPr lang="en-US" sz="2000" dirty="0">
                <a:latin typeface="Garamond" charset="0"/>
                <a:ea typeface="Garamond" charset="0"/>
                <a:cs typeface="Garamond" charset="0"/>
              </a:rPr>
              <a:t>Activate </a:t>
            </a:r>
            <a:r>
              <a:rPr lang="en-US" sz="2000" b="1" dirty="0">
                <a:latin typeface="Garamond" charset="0"/>
                <a:ea typeface="Garamond" charset="0"/>
                <a:cs typeface="Garamond" charset="0"/>
              </a:rPr>
              <a:t>contacts</a:t>
            </a:r>
            <a:r>
              <a:rPr lang="en-US" sz="2000" dirty="0">
                <a:latin typeface="Garamond" charset="0"/>
                <a:ea typeface="Garamond" charset="0"/>
                <a:cs typeface="Garamond" charset="0"/>
              </a:rPr>
              <a:t> for cooperative learning involving students and teachers internal to our institutions and external, e.g. from schools or other universities.</a:t>
            </a:r>
          </a:p>
          <a:p>
            <a:pPr marL="342900" indent="-342900" algn="just">
              <a:buFont typeface="Arial" panose="020B0604020202020204" pitchFamily="34" charset="0"/>
              <a:buChar char="•"/>
            </a:pPr>
            <a:r>
              <a:rPr lang="en-US" sz="2000" dirty="0" err="1">
                <a:latin typeface="Garamond" charset="0"/>
                <a:ea typeface="Garamond" charset="0"/>
                <a:cs typeface="Garamond" charset="0"/>
              </a:rPr>
              <a:t>Organise</a:t>
            </a:r>
            <a:r>
              <a:rPr lang="en-US" sz="2000" dirty="0">
                <a:latin typeface="Garamond" charset="0"/>
                <a:ea typeface="Garamond" charset="0"/>
                <a:cs typeface="Garamond" charset="0"/>
              </a:rPr>
              <a:t> the work and distribute the </a:t>
            </a:r>
            <a:r>
              <a:rPr lang="en-US" sz="2000" b="1" dirty="0">
                <a:latin typeface="Garamond" charset="0"/>
                <a:ea typeface="Garamond" charset="0"/>
                <a:cs typeface="Garamond" charset="0"/>
              </a:rPr>
              <a:t>tasks</a:t>
            </a:r>
            <a:r>
              <a:rPr lang="en-US" sz="2000" dirty="0">
                <a:latin typeface="Garamond" charset="0"/>
                <a:ea typeface="Garamond" charset="0"/>
                <a:cs typeface="Garamond" charset="0"/>
              </a:rPr>
              <a:t> inside the unit.</a:t>
            </a:r>
          </a:p>
          <a:p>
            <a:pPr marL="342900" indent="-342900" algn="just">
              <a:buFont typeface="Arial" panose="020B0604020202020204" pitchFamily="34" charset="0"/>
              <a:buChar char="•"/>
            </a:pPr>
            <a:r>
              <a:rPr lang="en-US" sz="2000" dirty="0">
                <a:latin typeface="Garamond" charset="0"/>
                <a:ea typeface="Garamond" charset="0"/>
                <a:cs typeface="Garamond" charset="0"/>
              </a:rPr>
              <a:t>Prepare </a:t>
            </a:r>
            <a:r>
              <a:rPr lang="en-US" sz="2000" b="1" dirty="0">
                <a:latin typeface="Garamond" charset="0"/>
                <a:ea typeface="Garamond" charset="0"/>
                <a:cs typeface="Garamond" charset="0"/>
              </a:rPr>
              <a:t>protocols</a:t>
            </a:r>
            <a:r>
              <a:rPr lang="en-US" sz="2000" dirty="0">
                <a:latin typeface="Garamond" charset="0"/>
                <a:ea typeface="Garamond" charset="0"/>
                <a:cs typeface="Garamond" charset="0"/>
              </a:rPr>
              <a:t> and indications, e.g. sources to be used to find translators, indications on where to find images; take contacts with local institutions like museums, etc.</a:t>
            </a:r>
          </a:p>
          <a:p>
            <a:pPr algn="just"/>
            <a:endParaRPr lang="en-US" sz="2000" dirty="0">
              <a:latin typeface="Garamond" charset="0"/>
              <a:ea typeface="Garamond" charset="0"/>
              <a:cs typeface="Garamond" charset="0"/>
            </a:endParaRPr>
          </a:p>
          <a:p>
            <a:pPr algn="just"/>
            <a:r>
              <a:rPr lang="en-US" sz="2000" b="1" dirty="0">
                <a:latin typeface="Garamond" charset="0"/>
                <a:ea typeface="Garamond" charset="0"/>
                <a:cs typeface="Garamond" charset="0"/>
              </a:rPr>
              <a:t>By mid-December – UNIBO:</a:t>
            </a:r>
          </a:p>
          <a:p>
            <a:pPr marL="342900" indent="-342900" algn="just">
              <a:buFont typeface="Arial" panose="020B0604020202020204" pitchFamily="34" charset="0"/>
              <a:buChar char="•"/>
            </a:pPr>
            <a:r>
              <a:rPr lang="en-US" sz="2000" dirty="0">
                <a:latin typeface="Garamond" charset="0"/>
                <a:ea typeface="Garamond" charset="0"/>
                <a:cs typeface="Garamond" charset="0"/>
              </a:rPr>
              <a:t>Provides indications for the collection and use of images respecting privacy and copyright.</a:t>
            </a:r>
          </a:p>
          <a:p>
            <a:pPr marL="342900" indent="-342900" algn="just">
              <a:buFont typeface="Arial" panose="020B0604020202020204" pitchFamily="34" charset="0"/>
              <a:buChar char="•"/>
            </a:pPr>
            <a:endParaRPr lang="en-US" sz="2000" dirty="0">
              <a:latin typeface="Garamond" charset="0"/>
              <a:ea typeface="Garamond" charset="0"/>
              <a:cs typeface="Garamond" charset="0"/>
            </a:endParaRPr>
          </a:p>
          <a:p>
            <a:pPr algn="just"/>
            <a:r>
              <a:rPr lang="en-US" sz="2000" b="1" dirty="0">
                <a:latin typeface="Garamond" charset="0"/>
                <a:ea typeface="Garamond" charset="0"/>
                <a:cs typeface="Garamond" charset="0"/>
              </a:rPr>
              <a:t>By mid-December – UNISAL: </a:t>
            </a:r>
          </a:p>
          <a:p>
            <a:pPr marL="342900" indent="-342900" algn="just">
              <a:buFont typeface="Arial" panose="020B0604020202020204" pitchFamily="34" charset="0"/>
              <a:buChar char="•"/>
            </a:pPr>
            <a:r>
              <a:rPr lang="en-US" sz="2000" dirty="0">
                <a:latin typeface="Garamond" charset="0"/>
                <a:ea typeface="Garamond" charset="0"/>
                <a:cs typeface="Garamond" charset="0"/>
              </a:rPr>
              <a:t>Provides the partners with a </a:t>
            </a:r>
            <a:r>
              <a:rPr lang="en-US" sz="2000" dirty="0" err="1">
                <a:latin typeface="Garamond" charset="0"/>
                <a:ea typeface="Garamond" charset="0"/>
                <a:cs typeface="Garamond" charset="0"/>
              </a:rPr>
              <a:t>vademecum</a:t>
            </a:r>
            <a:r>
              <a:rPr lang="en-US" sz="2000" dirty="0">
                <a:latin typeface="Garamond" charset="0"/>
                <a:ea typeface="Garamond" charset="0"/>
                <a:cs typeface="Garamond" charset="0"/>
              </a:rPr>
              <a:t> (protocol) on the starting of the activity (involvement of schools, preparation of materials, identification of online and onsite image collections).</a:t>
            </a:r>
          </a:p>
          <a:p>
            <a:pPr algn="just"/>
            <a:br>
              <a:rPr lang="it-IT" sz="1400" dirty="0">
                <a:latin typeface="Garamond" charset="0"/>
                <a:ea typeface="Garamond" charset="0"/>
                <a:cs typeface="Garamond" charset="0"/>
              </a:rPr>
            </a:br>
            <a:endParaRPr lang="la-Latn" sz="1400" dirty="0"/>
          </a:p>
        </p:txBody>
      </p:sp>
    </p:spTree>
    <p:extLst>
      <p:ext uri="{BB962C8B-B14F-4D97-AF65-F5344CB8AC3E}">
        <p14:creationId xmlns:p14="http://schemas.microsoft.com/office/powerpoint/2010/main" val="2946746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64121A-E7F6-EED6-8DA2-C0EF2536D02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16924A0-1B4B-AD47-6FE3-D91A875CC05B}"/>
              </a:ext>
            </a:extLst>
          </p:cNvPr>
          <p:cNvSpPr>
            <a:spLocks noGrp="1"/>
          </p:cNvSpPr>
          <p:nvPr>
            <p:ph type="title"/>
          </p:nvPr>
        </p:nvSpPr>
        <p:spPr>
          <a:xfrm>
            <a:off x="491275" y="332656"/>
            <a:ext cx="7886700" cy="543594"/>
          </a:xfrm>
        </p:spPr>
        <p:txBody>
          <a:bodyPr/>
          <a:lstStyle/>
          <a:p>
            <a:pPr algn="l"/>
            <a:r>
              <a:rPr lang="it-IT" sz="3200" b="1" dirty="0">
                <a:solidFill>
                  <a:srgbClr val="C00000"/>
                </a:solidFill>
                <a:latin typeface="Garamond" charset="0"/>
                <a:ea typeface="Garamond" charset="0"/>
                <a:cs typeface="Garamond" charset="0"/>
              </a:rPr>
              <a:t>Some </a:t>
            </a:r>
            <a:r>
              <a:rPr lang="it-IT" sz="3200" b="1" dirty="0" err="1">
                <a:solidFill>
                  <a:srgbClr val="C00000"/>
                </a:solidFill>
                <a:latin typeface="Garamond" charset="0"/>
                <a:ea typeface="Garamond" charset="0"/>
                <a:cs typeface="Garamond" charset="0"/>
              </a:rPr>
              <a:t>guidelines</a:t>
            </a:r>
            <a:r>
              <a:rPr lang="it-IT" sz="3200" b="1" dirty="0">
                <a:solidFill>
                  <a:srgbClr val="C00000"/>
                </a:solidFill>
                <a:latin typeface="Garamond" charset="0"/>
                <a:ea typeface="Garamond" charset="0"/>
                <a:cs typeface="Garamond" charset="0"/>
              </a:rPr>
              <a:t> on the </a:t>
            </a:r>
            <a:r>
              <a:rPr lang="it-IT" sz="3200" b="1" dirty="0" err="1">
                <a:solidFill>
                  <a:srgbClr val="C00000"/>
                </a:solidFill>
                <a:latin typeface="Garamond" charset="0"/>
                <a:ea typeface="Garamond" charset="0"/>
                <a:cs typeface="Garamond" charset="0"/>
              </a:rPr>
              <a:t>collection</a:t>
            </a:r>
            <a:r>
              <a:rPr lang="it-IT" sz="3200" b="1" dirty="0">
                <a:solidFill>
                  <a:srgbClr val="C00000"/>
                </a:solidFill>
                <a:latin typeface="Garamond" charset="0"/>
                <a:ea typeface="Garamond" charset="0"/>
                <a:cs typeface="Garamond" charset="0"/>
              </a:rPr>
              <a:t> of images</a:t>
            </a:r>
            <a:br>
              <a:rPr lang="it-IT" sz="3200" b="1" dirty="0">
                <a:solidFill>
                  <a:srgbClr val="C00000"/>
                </a:solidFill>
                <a:latin typeface="Garamond" charset="0"/>
                <a:ea typeface="Garamond" charset="0"/>
                <a:cs typeface="Garamond" charset="0"/>
              </a:rPr>
            </a:br>
            <a:br>
              <a:rPr lang="it-IT" sz="4800" dirty="0">
                <a:latin typeface="Garamond" charset="0"/>
                <a:ea typeface="Garamond" charset="0"/>
                <a:cs typeface="Garamond" charset="0"/>
              </a:rPr>
            </a:br>
            <a:br>
              <a:rPr lang="it-IT" sz="4800" dirty="0">
                <a:latin typeface="Garamond" charset="0"/>
                <a:ea typeface="Garamond" charset="0"/>
                <a:cs typeface="Garamond" charset="0"/>
              </a:rPr>
            </a:br>
            <a:br>
              <a:rPr lang="it-IT" dirty="0">
                <a:solidFill>
                  <a:srgbClr val="0070C0"/>
                </a:solidFill>
                <a:latin typeface="Garamond" charset="0"/>
                <a:ea typeface="Garamond" charset="0"/>
                <a:cs typeface="Garamond" charset="0"/>
              </a:rPr>
            </a:br>
            <a:br>
              <a:rPr lang="it-IT" dirty="0">
                <a:solidFill>
                  <a:srgbClr val="0070C0"/>
                </a:solidFill>
                <a:latin typeface="Garamond" charset="0"/>
                <a:ea typeface="Garamond" charset="0"/>
                <a:cs typeface="Garamond" charset="0"/>
              </a:rPr>
            </a:br>
            <a:endParaRPr lang="it-IT" dirty="0">
              <a:solidFill>
                <a:srgbClr val="0070C0"/>
              </a:solidFill>
              <a:latin typeface="Garamond" charset="0"/>
              <a:ea typeface="Garamond" charset="0"/>
              <a:cs typeface="Garamond" charset="0"/>
            </a:endParaRPr>
          </a:p>
        </p:txBody>
      </p:sp>
      <p:sp>
        <p:nvSpPr>
          <p:cNvPr id="3" name="CasellaDiTesto 2">
            <a:extLst>
              <a:ext uri="{FF2B5EF4-FFF2-40B4-BE49-F238E27FC236}">
                <a16:creationId xmlns:a16="http://schemas.microsoft.com/office/drawing/2014/main" id="{4411C645-C444-5475-2137-719618E2ED95}"/>
              </a:ext>
            </a:extLst>
          </p:cNvPr>
          <p:cNvSpPr txBox="1"/>
          <p:nvPr/>
        </p:nvSpPr>
        <p:spPr>
          <a:xfrm>
            <a:off x="491275" y="1077699"/>
            <a:ext cx="8208912" cy="5447645"/>
          </a:xfrm>
          <a:prstGeom prst="rect">
            <a:avLst/>
          </a:prstGeom>
          <a:noFill/>
        </p:spPr>
        <p:txBody>
          <a:bodyPr wrap="square" rtlCol="0">
            <a:spAutoFit/>
          </a:bodyPr>
          <a:lstStyle/>
          <a:p>
            <a:pPr algn="just"/>
            <a:r>
              <a:rPr lang="en-US" sz="2000" dirty="0">
                <a:latin typeface="Garamond" charset="0"/>
                <a:ea typeface="Garamond" charset="0"/>
                <a:cs typeface="Garamond" charset="0"/>
              </a:rPr>
              <a:t>Images must not depict persons or contain references to personal data, i.e. information that can be traced to a person directly or indirectly.</a:t>
            </a:r>
          </a:p>
          <a:p>
            <a:pPr algn="just"/>
            <a:endParaRPr lang="en-US" sz="2000" dirty="0">
              <a:latin typeface="Garamond" charset="0"/>
              <a:ea typeface="Garamond" charset="0"/>
              <a:cs typeface="Garamond" charset="0"/>
            </a:endParaRPr>
          </a:p>
          <a:p>
            <a:pPr algn="just"/>
            <a:r>
              <a:rPr lang="en-US" sz="2000" dirty="0">
                <a:latin typeface="Garamond" charset="0"/>
                <a:ea typeface="Garamond" charset="0"/>
                <a:cs typeface="Garamond" charset="0"/>
              </a:rPr>
              <a:t>Each partner takes responsibility for collecting the images in a transparent and fair manner, and in particular:</a:t>
            </a:r>
          </a:p>
          <a:p>
            <a:pPr marL="342900" indent="-342900" algn="just">
              <a:buFont typeface="Arial" panose="020B0604020202020204" pitchFamily="34" charset="0"/>
              <a:buChar char="•"/>
            </a:pPr>
            <a:r>
              <a:rPr lang="en-US" sz="2000" dirty="0">
                <a:latin typeface="Garamond" charset="0"/>
                <a:ea typeface="Garamond" charset="0"/>
                <a:cs typeface="Garamond" charset="0"/>
              </a:rPr>
              <a:t>they collect permissions from students or parents, if under age, with which the author of the photo </a:t>
            </a:r>
            <a:r>
              <a:rPr lang="en-US" sz="2000" dirty="0" err="1">
                <a:latin typeface="Garamond" charset="0"/>
                <a:ea typeface="Garamond" charset="0"/>
                <a:cs typeface="Garamond" charset="0"/>
              </a:rPr>
              <a:t>authorises</a:t>
            </a:r>
            <a:r>
              <a:rPr lang="en-US" sz="2000" dirty="0">
                <a:latin typeface="Garamond" charset="0"/>
                <a:ea typeface="Garamond" charset="0"/>
                <a:cs typeface="Garamond" charset="0"/>
              </a:rPr>
              <a:t> the use of the images; </a:t>
            </a:r>
          </a:p>
          <a:p>
            <a:pPr marL="342900" indent="-342900" algn="just">
              <a:buFont typeface="Arial" panose="020B0604020202020204" pitchFamily="34" charset="0"/>
              <a:buChar char="•"/>
            </a:pPr>
            <a:r>
              <a:rPr lang="en-US" sz="2000" dirty="0">
                <a:latin typeface="Garamond" charset="0"/>
                <a:ea typeface="Garamond" charset="0"/>
                <a:cs typeface="Garamond" charset="0"/>
              </a:rPr>
              <a:t>they collect the information necessary for proper publication (e.g. author’s name, provenance) and obtain the </a:t>
            </a:r>
            <a:r>
              <a:rPr lang="en-US" sz="2000" dirty="0" err="1">
                <a:latin typeface="Garamond" charset="0"/>
                <a:ea typeface="Garamond" charset="0"/>
                <a:cs typeface="Garamond" charset="0"/>
              </a:rPr>
              <a:t>authorisation</a:t>
            </a:r>
            <a:r>
              <a:rPr lang="en-US" sz="2000" dirty="0">
                <a:latin typeface="Garamond" charset="0"/>
                <a:ea typeface="Garamond" charset="0"/>
                <a:cs typeface="Garamond" charset="0"/>
              </a:rPr>
              <a:t> of the institution owning the photographed object;</a:t>
            </a:r>
          </a:p>
          <a:p>
            <a:pPr marL="342900" indent="-342900" algn="just">
              <a:buFont typeface="Arial" panose="020B0604020202020204" pitchFamily="34" charset="0"/>
              <a:buChar char="•"/>
            </a:pPr>
            <a:r>
              <a:rPr lang="en-US" sz="2000" dirty="0">
                <a:latin typeface="Garamond" charset="0"/>
                <a:ea typeface="Garamond" charset="0"/>
                <a:cs typeface="Garamond" charset="0"/>
              </a:rPr>
              <a:t>they make sure that any existing images are in open access.</a:t>
            </a:r>
          </a:p>
          <a:p>
            <a:pPr algn="just"/>
            <a:endParaRPr lang="en-US" sz="2000" dirty="0">
              <a:latin typeface="Garamond" charset="0"/>
              <a:ea typeface="Garamond" charset="0"/>
              <a:cs typeface="Garamond" charset="0"/>
            </a:endParaRPr>
          </a:p>
          <a:p>
            <a:pPr algn="just"/>
            <a:r>
              <a:rPr lang="en-US" sz="2000" dirty="0">
                <a:latin typeface="Garamond" charset="0"/>
                <a:ea typeface="Garamond" charset="0"/>
                <a:cs typeface="Garamond" charset="0"/>
              </a:rPr>
              <a:t>The partners will collect this documentation in agreement with their administrations and then issue UNIBO with a document in which they guarantee the correctness of the work carried out and release UNIBO from liability for incorrectly collecting the images (UNIBO will provide this form).</a:t>
            </a:r>
          </a:p>
          <a:p>
            <a:pPr algn="just"/>
            <a:br>
              <a:rPr lang="it-IT" sz="1400" dirty="0">
                <a:latin typeface="Garamond" charset="0"/>
                <a:ea typeface="Garamond" charset="0"/>
                <a:cs typeface="Garamond" charset="0"/>
              </a:rPr>
            </a:br>
            <a:endParaRPr lang="la-Latn" sz="1400" dirty="0"/>
          </a:p>
        </p:txBody>
      </p:sp>
    </p:spTree>
    <p:extLst>
      <p:ext uri="{BB962C8B-B14F-4D97-AF65-F5344CB8AC3E}">
        <p14:creationId xmlns:p14="http://schemas.microsoft.com/office/powerpoint/2010/main" val="1101117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EFE487-147D-3252-3D09-A2C28F98C89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94E0AB4-180B-6860-353F-9AFDF9E83E65}"/>
              </a:ext>
            </a:extLst>
          </p:cNvPr>
          <p:cNvSpPr>
            <a:spLocks noGrp="1"/>
          </p:cNvSpPr>
          <p:nvPr>
            <p:ph type="title"/>
          </p:nvPr>
        </p:nvSpPr>
        <p:spPr>
          <a:xfrm>
            <a:off x="491275" y="332656"/>
            <a:ext cx="7886700" cy="543594"/>
          </a:xfrm>
        </p:spPr>
        <p:txBody>
          <a:bodyPr/>
          <a:lstStyle/>
          <a:p>
            <a:pPr algn="l"/>
            <a:r>
              <a:rPr lang="it-IT" sz="3200" b="1" dirty="0">
                <a:solidFill>
                  <a:srgbClr val="C00000"/>
                </a:solidFill>
                <a:latin typeface="Garamond" charset="0"/>
                <a:ea typeface="Garamond" charset="0"/>
                <a:cs typeface="Garamond" charset="0"/>
              </a:rPr>
              <a:t>WP 2: </a:t>
            </a:r>
            <a:r>
              <a:rPr lang="it-IT" sz="3200" b="1" dirty="0" err="1">
                <a:solidFill>
                  <a:srgbClr val="C00000"/>
                </a:solidFill>
                <a:latin typeface="Garamond" charset="0"/>
                <a:ea typeface="Garamond" charset="0"/>
                <a:cs typeface="Garamond" charset="0"/>
              </a:rPr>
              <a:t>Expected</a:t>
            </a:r>
            <a:r>
              <a:rPr lang="it-IT" sz="3200" b="1" dirty="0">
                <a:solidFill>
                  <a:srgbClr val="C00000"/>
                </a:solidFill>
                <a:latin typeface="Garamond" charset="0"/>
                <a:ea typeface="Garamond" charset="0"/>
                <a:cs typeface="Garamond" charset="0"/>
              </a:rPr>
              <a:t> </a:t>
            </a:r>
            <a:r>
              <a:rPr lang="it-IT" sz="3200" b="1" dirty="0" err="1">
                <a:solidFill>
                  <a:srgbClr val="C00000"/>
                </a:solidFill>
                <a:latin typeface="Garamond" charset="0"/>
                <a:ea typeface="Garamond" charset="0"/>
                <a:cs typeface="Garamond" charset="0"/>
              </a:rPr>
              <a:t>participants</a:t>
            </a:r>
            <a:br>
              <a:rPr lang="it-IT" sz="3200" b="1" dirty="0">
                <a:solidFill>
                  <a:srgbClr val="C00000"/>
                </a:solidFill>
                <a:latin typeface="Garamond" charset="0"/>
                <a:ea typeface="Garamond" charset="0"/>
                <a:cs typeface="Garamond" charset="0"/>
              </a:rPr>
            </a:br>
            <a:br>
              <a:rPr lang="it-IT" sz="3200" b="1" dirty="0">
                <a:solidFill>
                  <a:srgbClr val="C00000"/>
                </a:solidFill>
                <a:latin typeface="Garamond" charset="0"/>
                <a:ea typeface="Garamond" charset="0"/>
                <a:cs typeface="Garamond" charset="0"/>
              </a:rPr>
            </a:br>
            <a:br>
              <a:rPr lang="it-IT" sz="1100" b="1" dirty="0">
                <a:solidFill>
                  <a:srgbClr val="C00000"/>
                </a:solidFill>
                <a:latin typeface="Garamond" charset="0"/>
                <a:ea typeface="Garamond" charset="0"/>
                <a:cs typeface="Garamond" charset="0"/>
              </a:rPr>
            </a:br>
            <a:br>
              <a:rPr lang="it-IT" sz="4800" dirty="0">
                <a:latin typeface="Garamond" charset="0"/>
                <a:ea typeface="Garamond" charset="0"/>
                <a:cs typeface="Garamond" charset="0"/>
              </a:rPr>
            </a:br>
            <a:br>
              <a:rPr lang="it-IT" sz="4800" dirty="0">
                <a:latin typeface="Garamond" charset="0"/>
                <a:ea typeface="Garamond" charset="0"/>
                <a:cs typeface="Garamond" charset="0"/>
              </a:rPr>
            </a:br>
            <a:br>
              <a:rPr lang="it-IT" dirty="0">
                <a:solidFill>
                  <a:srgbClr val="0070C0"/>
                </a:solidFill>
                <a:latin typeface="Garamond" charset="0"/>
                <a:ea typeface="Garamond" charset="0"/>
                <a:cs typeface="Garamond" charset="0"/>
              </a:rPr>
            </a:br>
            <a:br>
              <a:rPr lang="it-IT" dirty="0">
                <a:solidFill>
                  <a:srgbClr val="0070C0"/>
                </a:solidFill>
                <a:latin typeface="Garamond" charset="0"/>
                <a:ea typeface="Garamond" charset="0"/>
                <a:cs typeface="Garamond" charset="0"/>
              </a:rPr>
            </a:br>
            <a:endParaRPr lang="it-IT" dirty="0">
              <a:solidFill>
                <a:srgbClr val="0070C0"/>
              </a:solidFill>
              <a:latin typeface="Garamond" charset="0"/>
              <a:ea typeface="Garamond" charset="0"/>
              <a:cs typeface="Garamond" charset="0"/>
            </a:endParaRPr>
          </a:p>
        </p:txBody>
      </p:sp>
      <p:sp>
        <p:nvSpPr>
          <p:cNvPr id="3" name="CasellaDiTesto 2">
            <a:extLst>
              <a:ext uri="{FF2B5EF4-FFF2-40B4-BE49-F238E27FC236}">
                <a16:creationId xmlns:a16="http://schemas.microsoft.com/office/drawing/2014/main" id="{EDE91591-3FAB-373C-D71D-37B1E640155D}"/>
              </a:ext>
            </a:extLst>
          </p:cNvPr>
          <p:cNvSpPr txBox="1"/>
          <p:nvPr/>
        </p:nvSpPr>
        <p:spPr>
          <a:xfrm>
            <a:off x="467544" y="1124744"/>
            <a:ext cx="8208912" cy="4832092"/>
          </a:xfrm>
          <a:prstGeom prst="rect">
            <a:avLst/>
          </a:prstGeom>
          <a:noFill/>
        </p:spPr>
        <p:txBody>
          <a:bodyPr wrap="square" rtlCol="0">
            <a:spAutoFit/>
          </a:bodyPr>
          <a:lstStyle/>
          <a:p>
            <a:pPr marL="457200" indent="-457200" algn="just">
              <a:buFont typeface="+mj-lt"/>
              <a:buAutoNum type="arabicPeriod"/>
            </a:pPr>
            <a:r>
              <a:rPr lang="en-US" sz="2000" b="1" dirty="0">
                <a:latin typeface="Garamond" charset="0"/>
                <a:ea typeface="Garamond" charset="0"/>
                <a:cs typeface="Garamond" charset="0"/>
              </a:rPr>
              <a:t>Latin teachers </a:t>
            </a:r>
            <a:r>
              <a:rPr lang="en-US" sz="2000" dirty="0">
                <a:latin typeface="Garamond" charset="0"/>
                <a:ea typeface="Garamond" charset="0"/>
                <a:cs typeface="Garamond" charset="0"/>
              </a:rPr>
              <a:t>from partner schools and universities directly involved in the cooperative learning: </a:t>
            </a:r>
            <a:r>
              <a:rPr lang="en-US" sz="2000" b="1" dirty="0">
                <a:solidFill>
                  <a:srgbClr val="BD2B0B"/>
                </a:solidFill>
                <a:latin typeface="Garamond" charset="0"/>
                <a:ea typeface="Garamond" charset="0"/>
                <a:cs typeface="Garamond" charset="0"/>
              </a:rPr>
              <a:t>20</a:t>
            </a:r>
          </a:p>
          <a:p>
            <a:pPr marL="457200" indent="-457200" algn="just">
              <a:buFont typeface="+mj-lt"/>
              <a:buAutoNum type="arabicPeriod"/>
            </a:pPr>
            <a:r>
              <a:rPr lang="en-US" sz="2000" b="1" dirty="0">
                <a:latin typeface="Garamond" charset="0"/>
                <a:ea typeface="Garamond" charset="0"/>
                <a:cs typeface="Garamond" charset="0"/>
              </a:rPr>
              <a:t>HE and school students</a:t>
            </a:r>
            <a:r>
              <a:rPr lang="en-US" sz="2000" dirty="0">
                <a:latin typeface="Garamond" charset="0"/>
                <a:ea typeface="Garamond" charset="0"/>
                <a:cs typeface="Garamond" charset="0"/>
              </a:rPr>
              <a:t> involved in the cooperative learning and final testing: </a:t>
            </a:r>
            <a:r>
              <a:rPr lang="en-US" sz="2000" b="1" dirty="0">
                <a:solidFill>
                  <a:srgbClr val="BD2B0B"/>
                </a:solidFill>
                <a:latin typeface="Garamond" charset="0"/>
                <a:ea typeface="Garamond" charset="0"/>
                <a:cs typeface="Garamond" charset="0"/>
              </a:rPr>
              <a:t>120</a:t>
            </a:r>
          </a:p>
          <a:p>
            <a:pPr marL="457200" indent="-457200" algn="just">
              <a:buFont typeface="+mj-lt"/>
              <a:buAutoNum type="arabicPeriod"/>
            </a:pPr>
            <a:r>
              <a:rPr lang="en-US" sz="2000" b="1" dirty="0">
                <a:latin typeface="Garamond" charset="0"/>
                <a:ea typeface="Garamond" charset="0"/>
                <a:cs typeface="Garamond" charset="0"/>
              </a:rPr>
              <a:t>Decision makers</a:t>
            </a:r>
            <a:r>
              <a:rPr lang="en-US" sz="2000" dirty="0">
                <a:latin typeface="Garamond" charset="0"/>
                <a:ea typeface="Garamond" charset="0"/>
                <a:cs typeface="Garamond" charset="0"/>
              </a:rPr>
              <a:t>, e.g. representatives of classical culture associations, local, regional and national school offices, associations dealing with teacher training or special needs, who will be involved in internal (excluding E1) and external dissemination events, including the presentation of the Lexicon: </a:t>
            </a:r>
            <a:r>
              <a:rPr lang="en-US" sz="2000" b="1" dirty="0">
                <a:solidFill>
                  <a:srgbClr val="BD2B0B"/>
                </a:solidFill>
                <a:latin typeface="Garamond" charset="0"/>
                <a:ea typeface="Garamond" charset="0"/>
                <a:cs typeface="Garamond" charset="0"/>
              </a:rPr>
              <a:t>20</a:t>
            </a:r>
          </a:p>
          <a:p>
            <a:pPr marL="457200" indent="-457200" algn="just">
              <a:buFont typeface="+mj-lt"/>
              <a:buAutoNum type="arabicPeriod"/>
            </a:pPr>
            <a:r>
              <a:rPr lang="en-US" sz="2000" b="1" dirty="0">
                <a:latin typeface="Garamond" charset="0"/>
                <a:ea typeface="Garamond" charset="0"/>
                <a:cs typeface="Garamond" charset="0"/>
              </a:rPr>
              <a:t>Students and teachers</a:t>
            </a:r>
            <a:r>
              <a:rPr lang="en-US" sz="2000" dirty="0">
                <a:latin typeface="Garamond" charset="0"/>
                <a:ea typeface="Garamond" charset="0"/>
                <a:cs typeface="Garamond" charset="0"/>
              </a:rPr>
              <a:t> from schools and universities to be involved in internal (excluding E1) and external dissemination events: </a:t>
            </a:r>
            <a:r>
              <a:rPr lang="en-US" sz="2000" b="1" dirty="0">
                <a:solidFill>
                  <a:srgbClr val="BD2B0B"/>
                </a:solidFill>
                <a:latin typeface="Garamond" charset="0"/>
                <a:ea typeface="Garamond" charset="0"/>
                <a:cs typeface="Garamond" charset="0"/>
              </a:rPr>
              <a:t>180</a:t>
            </a:r>
          </a:p>
          <a:p>
            <a:pPr marL="457200" indent="-457200" algn="just">
              <a:buFont typeface="+mj-lt"/>
              <a:buAutoNum type="arabicPeriod" startAt="5"/>
            </a:pPr>
            <a:r>
              <a:rPr lang="en-US" sz="2000" b="1" dirty="0">
                <a:latin typeface="Garamond" charset="0"/>
                <a:ea typeface="Garamond" charset="0"/>
                <a:cs typeface="Garamond" charset="0"/>
              </a:rPr>
              <a:t>People involved in E1 </a:t>
            </a:r>
            <a:r>
              <a:rPr lang="en-US" sz="2000" dirty="0">
                <a:latin typeface="Garamond" charset="0"/>
                <a:ea typeface="Garamond" charset="0"/>
                <a:cs typeface="Garamond" charset="0"/>
              </a:rPr>
              <a:t>(school and university teachers, stakeholders, local, regional and national school offices, decision makers, associations dealing with teacher training or special needs): </a:t>
            </a:r>
            <a:r>
              <a:rPr lang="en-US" sz="2000" b="1" dirty="0">
                <a:solidFill>
                  <a:srgbClr val="BD2B0B"/>
                </a:solidFill>
                <a:latin typeface="Garamond" charset="0"/>
                <a:ea typeface="Garamond" charset="0"/>
                <a:cs typeface="Garamond" charset="0"/>
              </a:rPr>
              <a:t>50</a:t>
            </a:r>
          </a:p>
          <a:p>
            <a:pPr algn="just"/>
            <a:endParaRPr lang="en-US" sz="2000" dirty="0">
              <a:latin typeface="Garamond" charset="0"/>
              <a:ea typeface="Garamond" charset="0"/>
              <a:cs typeface="Garamond" charset="0"/>
            </a:endParaRPr>
          </a:p>
          <a:p>
            <a:pPr algn="just"/>
            <a:br>
              <a:rPr lang="it-IT" sz="1400" dirty="0">
                <a:latin typeface="Garamond" charset="0"/>
                <a:ea typeface="Garamond" charset="0"/>
                <a:cs typeface="Garamond" charset="0"/>
              </a:rPr>
            </a:br>
            <a:endParaRPr lang="la-Latn" sz="1400" dirty="0"/>
          </a:p>
        </p:txBody>
      </p:sp>
    </p:spTree>
    <p:extLst>
      <p:ext uri="{BB962C8B-B14F-4D97-AF65-F5344CB8AC3E}">
        <p14:creationId xmlns:p14="http://schemas.microsoft.com/office/powerpoint/2010/main" val="3183426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BEFA96-47D0-0791-1F8A-FA8530EF8E6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2FBE87DD-3576-2014-F55C-BFAB2C4D9786}"/>
              </a:ext>
            </a:extLst>
          </p:cNvPr>
          <p:cNvSpPr>
            <a:spLocks noGrp="1"/>
          </p:cNvSpPr>
          <p:nvPr>
            <p:ph type="title"/>
          </p:nvPr>
        </p:nvSpPr>
        <p:spPr>
          <a:xfrm>
            <a:off x="491275" y="332656"/>
            <a:ext cx="7886700" cy="543594"/>
          </a:xfrm>
        </p:spPr>
        <p:txBody>
          <a:bodyPr/>
          <a:lstStyle/>
          <a:p>
            <a:pPr algn="l"/>
            <a:r>
              <a:rPr lang="it-IT" sz="3200" b="1" dirty="0">
                <a:solidFill>
                  <a:srgbClr val="C00000"/>
                </a:solidFill>
                <a:latin typeface="Garamond" charset="0"/>
                <a:ea typeface="Garamond" charset="0"/>
                <a:cs typeface="Garamond" charset="0"/>
              </a:rPr>
              <a:t>WP 2: </a:t>
            </a:r>
            <a:r>
              <a:rPr lang="it-IT" sz="3200" b="1" dirty="0" err="1">
                <a:solidFill>
                  <a:srgbClr val="C00000"/>
                </a:solidFill>
                <a:latin typeface="Garamond" charset="0"/>
                <a:ea typeface="Garamond" charset="0"/>
                <a:cs typeface="Garamond" charset="0"/>
              </a:rPr>
              <a:t>Indicators</a:t>
            </a:r>
            <a:br>
              <a:rPr lang="it-IT" sz="3200" b="1" dirty="0">
                <a:solidFill>
                  <a:srgbClr val="C00000"/>
                </a:solidFill>
                <a:latin typeface="Garamond" charset="0"/>
                <a:ea typeface="Garamond" charset="0"/>
                <a:cs typeface="Garamond" charset="0"/>
              </a:rPr>
            </a:br>
            <a:br>
              <a:rPr lang="it-IT" sz="3200" b="1" dirty="0">
                <a:solidFill>
                  <a:srgbClr val="C00000"/>
                </a:solidFill>
                <a:latin typeface="Garamond" charset="0"/>
                <a:ea typeface="Garamond" charset="0"/>
                <a:cs typeface="Garamond" charset="0"/>
              </a:rPr>
            </a:br>
            <a:br>
              <a:rPr lang="it-IT" sz="1100" b="1" dirty="0">
                <a:solidFill>
                  <a:srgbClr val="C00000"/>
                </a:solidFill>
                <a:latin typeface="Garamond" charset="0"/>
                <a:ea typeface="Garamond" charset="0"/>
                <a:cs typeface="Garamond" charset="0"/>
              </a:rPr>
            </a:br>
            <a:br>
              <a:rPr lang="it-IT" sz="4800" dirty="0">
                <a:latin typeface="Garamond" charset="0"/>
                <a:ea typeface="Garamond" charset="0"/>
                <a:cs typeface="Garamond" charset="0"/>
              </a:rPr>
            </a:br>
            <a:br>
              <a:rPr lang="it-IT" sz="4800" dirty="0">
                <a:latin typeface="Garamond" charset="0"/>
                <a:ea typeface="Garamond" charset="0"/>
                <a:cs typeface="Garamond" charset="0"/>
              </a:rPr>
            </a:br>
            <a:br>
              <a:rPr lang="it-IT" dirty="0">
                <a:solidFill>
                  <a:srgbClr val="0070C0"/>
                </a:solidFill>
                <a:latin typeface="Garamond" charset="0"/>
                <a:ea typeface="Garamond" charset="0"/>
                <a:cs typeface="Garamond" charset="0"/>
              </a:rPr>
            </a:br>
            <a:br>
              <a:rPr lang="it-IT" dirty="0">
                <a:solidFill>
                  <a:srgbClr val="0070C0"/>
                </a:solidFill>
                <a:latin typeface="Garamond" charset="0"/>
                <a:ea typeface="Garamond" charset="0"/>
                <a:cs typeface="Garamond" charset="0"/>
              </a:rPr>
            </a:br>
            <a:endParaRPr lang="it-IT" dirty="0">
              <a:solidFill>
                <a:srgbClr val="0070C0"/>
              </a:solidFill>
              <a:latin typeface="Garamond" charset="0"/>
              <a:ea typeface="Garamond" charset="0"/>
              <a:cs typeface="Garamond" charset="0"/>
            </a:endParaRPr>
          </a:p>
        </p:txBody>
      </p:sp>
      <p:sp>
        <p:nvSpPr>
          <p:cNvPr id="3" name="CasellaDiTesto 2">
            <a:extLst>
              <a:ext uri="{FF2B5EF4-FFF2-40B4-BE49-F238E27FC236}">
                <a16:creationId xmlns:a16="http://schemas.microsoft.com/office/drawing/2014/main" id="{D85FA909-9CDD-C96C-43B4-7C7606F69E0C}"/>
              </a:ext>
            </a:extLst>
          </p:cNvPr>
          <p:cNvSpPr txBox="1"/>
          <p:nvPr/>
        </p:nvSpPr>
        <p:spPr>
          <a:xfrm>
            <a:off x="467544" y="1124744"/>
            <a:ext cx="8208912" cy="3077766"/>
          </a:xfrm>
          <a:prstGeom prst="rect">
            <a:avLst/>
          </a:prstGeom>
          <a:noFill/>
        </p:spPr>
        <p:txBody>
          <a:bodyPr wrap="square" rtlCol="0">
            <a:spAutoFit/>
          </a:bodyPr>
          <a:lstStyle/>
          <a:p>
            <a:pPr algn="just"/>
            <a:r>
              <a:rPr lang="en-US" sz="2000" b="1" dirty="0">
                <a:latin typeface="Garamond" charset="0"/>
                <a:ea typeface="Garamond" charset="0"/>
                <a:cs typeface="Garamond" charset="0"/>
              </a:rPr>
              <a:t>Quantitative indicators</a:t>
            </a:r>
            <a:r>
              <a:rPr lang="en-US" sz="2000" dirty="0">
                <a:latin typeface="Garamond" charset="0"/>
                <a:ea typeface="Garamond" charset="0"/>
                <a:cs typeface="Garamond" charset="0"/>
              </a:rPr>
              <a:t>:</a:t>
            </a:r>
          </a:p>
          <a:p>
            <a:pPr marL="342900" indent="-342900" algn="just">
              <a:buFont typeface="Arial" panose="020B0604020202020204" pitchFamily="34" charset="0"/>
              <a:buChar char="•"/>
            </a:pPr>
            <a:r>
              <a:rPr lang="en-US" sz="2000" dirty="0">
                <a:latin typeface="Garamond" charset="0"/>
                <a:ea typeface="Garamond" charset="0"/>
                <a:cs typeface="Garamond" charset="0"/>
              </a:rPr>
              <a:t>Number of </a:t>
            </a:r>
            <a:r>
              <a:rPr lang="en-US" sz="2000" b="1" dirty="0">
                <a:latin typeface="Garamond" charset="0"/>
                <a:ea typeface="Garamond" charset="0"/>
                <a:cs typeface="Garamond" charset="0"/>
              </a:rPr>
              <a:t>Latin courses </a:t>
            </a:r>
            <a:r>
              <a:rPr lang="en-US" sz="2000" dirty="0">
                <a:latin typeface="Garamond" charset="0"/>
                <a:ea typeface="Garamond" charset="0"/>
                <a:cs typeface="Garamond" charset="0"/>
              </a:rPr>
              <a:t>of partners integrating the Lexicon into their teaching practice: </a:t>
            </a:r>
            <a:r>
              <a:rPr lang="en-US" sz="2000" b="1" dirty="0">
                <a:solidFill>
                  <a:srgbClr val="BD2B0B"/>
                </a:solidFill>
                <a:latin typeface="Garamond" charset="0"/>
                <a:ea typeface="Garamond" charset="0"/>
                <a:cs typeface="Garamond" charset="0"/>
              </a:rPr>
              <a:t>10</a:t>
            </a:r>
          </a:p>
          <a:p>
            <a:pPr marL="342900" indent="-342900" algn="just">
              <a:buFont typeface="Arial" panose="020B0604020202020204" pitchFamily="34" charset="0"/>
              <a:buChar char="•"/>
            </a:pPr>
            <a:r>
              <a:rPr lang="en-US" sz="2000" dirty="0">
                <a:latin typeface="Garamond" charset="0"/>
                <a:ea typeface="Garamond" charset="0"/>
                <a:cs typeface="Garamond" charset="0"/>
              </a:rPr>
              <a:t>Number of </a:t>
            </a:r>
            <a:r>
              <a:rPr lang="en-US" sz="2000" b="1" dirty="0">
                <a:latin typeface="Garamond" charset="0"/>
                <a:ea typeface="Garamond" charset="0"/>
                <a:cs typeface="Garamond" charset="0"/>
              </a:rPr>
              <a:t>schools</a:t>
            </a:r>
            <a:r>
              <a:rPr lang="en-US" sz="2000" dirty="0">
                <a:latin typeface="Garamond" charset="0"/>
                <a:ea typeface="Garamond" charset="0"/>
                <a:cs typeface="Garamond" charset="0"/>
              </a:rPr>
              <a:t> involved in the cooperative learning: </a:t>
            </a:r>
            <a:r>
              <a:rPr lang="en-US" sz="2000" b="1" dirty="0">
                <a:solidFill>
                  <a:srgbClr val="BD2B0B"/>
                </a:solidFill>
                <a:latin typeface="Garamond" charset="0"/>
                <a:ea typeface="Garamond" charset="0"/>
                <a:cs typeface="Garamond" charset="0"/>
              </a:rPr>
              <a:t>10</a:t>
            </a:r>
          </a:p>
          <a:p>
            <a:pPr marL="342900" indent="-342900" algn="just">
              <a:buFont typeface="Arial" panose="020B0604020202020204" pitchFamily="34" charset="0"/>
              <a:buChar char="•"/>
            </a:pPr>
            <a:r>
              <a:rPr lang="en-US" sz="2000" dirty="0">
                <a:latin typeface="Garamond" charset="0"/>
                <a:ea typeface="Garamond" charset="0"/>
                <a:cs typeface="Garamond" charset="0"/>
              </a:rPr>
              <a:t>Number of HE and school students who will have passed the </a:t>
            </a:r>
            <a:r>
              <a:rPr lang="en-US" sz="2000" b="1" dirty="0">
                <a:latin typeface="Garamond" charset="0"/>
                <a:ea typeface="Garamond" charset="0"/>
                <a:cs typeface="Garamond" charset="0"/>
              </a:rPr>
              <a:t>certification</a:t>
            </a:r>
            <a:r>
              <a:rPr lang="en-US" sz="2000" dirty="0">
                <a:latin typeface="Garamond" charset="0"/>
                <a:ea typeface="Garamond" charset="0"/>
                <a:cs typeface="Garamond" charset="0"/>
              </a:rPr>
              <a:t> tests based on Lexicon: </a:t>
            </a:r>
            <a:r>
              <a:rPr lang="en-US" sz="2000" b="1" dirty="0">
                <a:solidFill>
                  <a:srgbClr val="BD2B0B"/>
                </a:solidFill>
                <a:latin typeface="Garamond" charset="0"/>
                <a:ea typeface="Garamond" charset="0"/>
                <a:cs typeface="Garamond" charset="0"/>
              </a:rPr>
              <a:t>100</a:t>
            </a:r>
          </a:p>
          <a:p>
            <a:pPr marL="342900" indent="-342900" algn="just">
              <a:buFont typeface="Arial" panose="020B0604020202020204" pitchFamily="34" charset="0"/>
              <a:buChar char="•"/>
            </a:pPr>
            <a:r>
              <a:rPr lang="en-US" sz="2000" dirty="0">
                <a:latin typeface="Garamond" charset="0"/>
                <a:ea typeface="Garamond" charset="0"/>
                <a:cs typeface="Garamond" charset="0"/>
              </a:rPr>
              <a:t>Number of international (e.g. Erasmus) and/or special needs </a:t>
            </a:r>
            <a:r>
              <a:rPr lang="en-US" sz="2000" b="1" dirty="0">
                <a:latin typeface="Garamond" charset="0"/>
                <a:ea typeface="Garamond" charset="0"/>
                <a:cs typeface="Garamond" charset="0"/>
              </a:rPr>
              <a:t>students</a:t>
            </a:r>
            <a:r>
              <a:rPr lang="en-US" sz="2000" dirty="0">
                <a:latin typeface="Garamond" charset="0"/>
                <a:ea typeface="Garamond" charset="0"/>
                <a:cs typeface="Garamond" charset="0"/>
              </a:rPr>
              <a:t> who specifically experience the Lexicon: </a:t>
            </a:r>
            <a:r>
              <a:rPr lang="en-US" sz="2000" b="1" dirty="0">
                <a:solidFill>
                  <a:srgbClr val="BD2B0B"/>
                </a:solidFill>
                <a:latin typeface="Garamond" charset="0"/>
                <a:ea typeface="Garamond" charset="0"/>
                <a:cs typeface="Garamond" charset="0"/>
              </a:rPr>
              <a:t>20</a:t>
            </a:r>
          </a:p>
          <a:p>
            <a:pPr marL="342900" indent="-342900" algn="just">
              <a:buFont typeface="Arial" panose="020B0604020202020204" pitchFamily="34" charset="0"/>
              <a:buChar char="•"/>
            </a:pPr>
            <a:r>
              <a:rPr lang="en-US" sz="2000" dirty="0">
                <a:latin typeface="Garamond" charset="0"/>
                <a:ea typeface="Garamond" charset="0"/>
                <a:cs typeface="Garamond" charset="0"/>
              </a:rPr>
              <a:t>Number of </a:t>
            </a:r>
            <a:r>
              <a:rPr lang="en-US" sz="2000" b="1" dirty="0">
                <a:latin typeface="Garamond" charset="0"/>
                <a:ea typeface="Garamond" charset="0"/>
                <a:cs typeface="Garamond" charset="0"/>
              </a:rPr>
              <a:t>presentations</a:t>
            </a:r>
            <a:r>
              <a:rPr lang="en-US" sz="2000" dirty="0">
                <a:latin typeface="Garamond" charset="0"/>
                <a:ea typeface="Garamond" charset="0"/>
                <a:cs typeface="Garamond" charset="0"/>
              </a:rPr>
              <a:t> of the Lexicon on media and social media: </a:t>
            </a:r>
            <a:r>
              <a:rPr lang="en-US" sz="2000" b="1" dirty="0">
                <a:solidFill>
                  <a:srgbClr val="BD2B0B"/>
                </a:solidFill>
                <a:latin typeface="Garamond" charset="0"/>
                <a:ea typeface="Garamond" charset="0"/>
                <a:cs typeface="Garamond" charset="0"/>
              </a:rPr>
              <a:t>4</a:t>
            </a:r>
            <a:br>
              <a:rPr lang="it-IT" sz="1400" dirty="0">
                <a:latin typeface="Garamond" charset="0"/>
                <a:ea typeface="Garamond" charset="0"/>
                <a:cs typeface="Garamond" charset="0"/>
              </a:rPr>
            </a:br>
            <a:endParaRPr lang="la-Latn" sz="1400" dirty="0"/>
          </a:p>
        </p:txBody>
      </p:sp>
    </p:spTree>
    <p:extLst>
      <p:ext uri="{BB962C8B-B14F-4D97-AF65-F5344CB8AC3E}">
        <p14:creationId xmlns:p14="http://schemas.microsoft.com/office/powerpoint/2010/main" val="247634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BA9739-9A33-3E1F-2E85-192D540461F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5BD163C-9C20-592C-06E7-128857D471F7}"/>
              </a:ext>
            </a:extLst>
          </p:cNvPr>
          <p:cNvSpPr>
            <a:spLocks noGrp="1"/>
          </p:cNvSpPr>
          <p:nvPr>
            <p:ph type="title"/>
          </p:nvPr>
        </p:nvSpPr>
        <p:spPr>
          <a:xfrm>
            <a:off x="491275" y="332656"/>
            <a:ext cx="7886700" cy="543594"/>
          </a:xfrm>
        </p:spPr>
        <p:txBody>
          <a:bodyPr/>
          <a:lstStyle/>
          <a:p>
            <a:pPr algn="l"/>
            <a:r>
              <a:rPr lang="it-IT" sz="3200" b="1" dirty="0">
                <a:solidFill>
                  <a:srgbClr val="C00000"/>
                </a:solidFill>
                <a:latin typeface="Garamond" charset="0"/>
                <a:ea typeface="Garamond" charset="0"/>
                <a:cs typeface="Garamond" charset="0"/>
              </a:rPr>
              <a:t>WP 2: </a:t>
            </a:r>
            <a:r>
              <a:rPr lang="it-IT" sz="3200" b="1" dirty="0" err="1">
                <a:solidFill>
                  <a:srgbClr val="C00000"/>
                </a:solidFill>
                <a:latin typeface="Garamond" charset="0"/>
                <a:ea typeface="Garamond" charset="0"/>
                <a:cs typeface="Garamond" charset="0"/>
              </a:rPr>
              <a:t>Indicators</a:t>
            </a:r>
            <a:br>
              <a:rPr lang="it-IT" sz="3200" b="1" dirty="0">
                <a:solidFill>
                  <a:srgbClr val="C00000"/>
                </a:solidFill>
                <a:latin typeface="Garamond" charset="0"/>
                <a:ea typeface="Garamond" charset="0"/>
                <a:cs typeface="Garamond" charset="0"/>
              </a:rPr>
            </a:br>
            <a:br>
              <a:rPr lang="it-IT" sz="3200" b="1" dirty="0">
                <a:solidFill>
                  <a:srgbClr val="C00000"/>
                </a:solidFill>
                <a:latin typeface="Garamond" charset="0"/>
                <a:ea typeface="Garamond" charset="0"/>
                <a:cs typeface="Garamond" charset="0"/>
              </a:rPr>
            </a:br>
            <a:br>
              <a:rPr lang="it-IT" sz="1100" b="1" dirty="0">
                <a:solidFill>
                  <a:srgbClr val="C00000"/>
                </a:solidFill>
                <a:latin typeface="Garamond" charset="0"/>
                <a:ea typeface="Garamond" charset="0"/>
                <a:cs typeface="Garamond" charset="0"/>
              </a:rPr>
            </a:br>
            <a:br>
              <a:rPr lang="it-IT" sz="4800" dirty="0">
                <a:latin typeface="Garamond" charset="0"/>
                <a:ea typeface="Garamond" charset="0"/>
                <a:cs typeface="Garamond" charset="0"/>
              </a:rPr>
            </a:br>
            <a:br>
              <a:rPr lang="it-IT" sz="4800" dirty="0">
                <a:latin typeface="Garamond" charset="0"/>
                <a:ea typeface="Garamond" charset="0"/>
                <a:cs typeface="Garamond" charset="0"/>
              </a:rPr>
            </a:br>
            <a:br>
              <a:rPr lang="it-IT" dirty="0">
                <a:solidFill>
                  <a:srgbClr val="0070C0"/>
                </a:solidFill>
                <a:latin typeface="Garamond" charset="0"/>
                <a:ea typeface="Garamond" charset="0"/>
                <a:cs typeface="Garamond" charset="0"/>
              </a:rPr>
            </a:br>
            <a:br>
              <a:rPr lang="it-IT" dirty="0">
                <a:solidFill>
                  <a:srgbClr val="0070C0"/>
                </a:solidFill>
                <a:latin typeface="Garamond" charset="0"/>
                <a:ea typeface="Garamond" charset="0"/>
                <a:cs typeface="Garamond" charset="0"/>
              </a:rPr>
            </a:br>
            <a:endParaRPr lang="it-IT" dirty="0">
              <a:solidFill>
                <a:srgbClr val="0070C0"/>
              </a:solidFill>
              <a:latin typeface="Garamond" charset="0"/>
              <a:ea typeface="Garamond" charset="0"/>
              <a:cs typeface="Garamond" charset="0"/>
            </a:endParaRPr>
          </a:p>
        </p:txBody>
      </p:sp>
      <p:sp>
        <p:nvSpPr>
          <p:cNvPr id="3" name="CasellaDiTesto 2">
            <a:extLst>
              <a:ext uri="{FF2B5EF4-FFF2-40B4-BE49-F238E27FC236}">
                <a16:creationId xmlns:a16="http://schemas.microsoft.com/office/drawing/2014/main" id="{D6C9A9BE-EEA8-B6A5-2C06-1F355F1A15C5}"/>
              </a:ext>
            </a:extLst>
          </p:cNvPr>
          <p:cNvSpPr txBox="1"/>
          <p:nvPr/>
        </p:nvSpPr>
        <p:spPr>
          <a:xfrm>
            <a:off x="467544" y="1124744"/>
            <a:ext cx="8208912" cy="4093428"/>
          </a:xfrm>
          <a:prstGeom prst="rect">
            <a:avLst/>
          </a:prstGeom>
          <a:noFill/>
        </p:spPr>
        <p:txBody>
          <a:bodyPr wrap="square" rtlCol="0">
            <a:spAutoFit/>
          </a:bodyPr>
          <a:lstStyle/>
          <a:p>
            <a:pPr algn="just"/>
            <a:r>
              <a:rPr lang="en-US" sz="2000" b="1" dirty="0">
                <a:latin typeface="Garamond" charset="0"/>
                <a:ea typeface="Garamond" charset="0"/>
                <a:cs typeface="Garamond" charset="0"/>
              </a:rPr>
              <a:t>Qualitative indicators </a:t>
            </a:r>
            <a:r>
              <a:rPr lang="en-US" sz="2000" dirty="0">
                <a:latin typeface="Garamond" charset="0"/>
                <a:ea typeface="Garamond" charset="0"/>
                <a:cs typeface="Garamond" charset="0"/>
              </a:rPr>
              <a:t>(from questionnaires administered to participants during the activities – positive evaluation with at least 75% positive ratings):</a:t>
            </a:r>
          </a:p>
          <a:p>
            <a:pPr marL="342900" indent="-342900" algn="just">
              <a:buFont typeface="Arial" panose="020B0604020202020204" pitchFamily="34" charset="0"/>
              <a:buChar char="•"/>
            </a:pPr>
            <a:r>
              <a:rPr lang="en-US" sz="2000" dirty="0">
                <a:latin typeface="Garamond" charset="0"/>
                <a:ea typeface="Garamond" charset="0"/>
                <a:cs typeface="Garamond" charset="0"/>
              </a:rPr>
              <a:t>Evaluation from universities and schools who participated in the cooperative learning</a:t>
            </a:r>
          </a:p>
          <a:p>
            <a:pPr marL="342900" indent="-342900" algn="just">
              <a:buFont typeface="Arial" panose="020B0604020202020204" pitchFamily="34" charset="0"/>
              <a:buChar char="•"/>
            </a:pPr>
            <a:r>
              <a:rPr lang="en-US" sz="2000" dirty="0">
                <a:latin typeface="Garamond" charset="0"/>
                <a:ea typeface="Garamond" charset="0"/>
                <a:cs typeface="Garamond" charset="0"/>
              </a:rPr>
              <a:t>Evaluation of the cooperative learning experience by the teachers of the participating schools</a:t>
            </a:r>
          </a:p>
          <a:p>
            <a:pPr marL="342900" indent="-342900" algn="just">
              <a:buFont typeface="Arial" panose="020B0604020202020204" pitchFamily="34" charset="0"/>
              <a:buChar char="•"/>
            </a:pPr>
            <a:r>
              <a:rPr lang="en-US" sz="2000" dirty="0">
                <a:latin typeface="Garamond" charset="0"/>
                <a:ea typeface="Garamond" charset="0"/>
                <a:cs typeface="Garamond" charset="0"/>
              </a:rPr>
              <a:t>Evaluation of the Lexicon by the participants in dissemination events (except E1)</a:t>
            </a:r>
          </a:p>
          <a:p>
            <a:pPr marL="342900" indent="-342900" algn="just">
              <a:buFont typeface="Arial" panose="020B0604020202020204" pitchFamily="34" charset="0"/>
              <a:buChar char="•"/>
            </a:pPr>
            <a:r>
              <a:rPr lang="en-US" sz="2000" dirty="0">
                <a:latin typeface="Garamond" charset="0"/>
                <a:ea typeface="Garamond" charset="0"/>
                <a:cs typeface="Garamond" charset="0"/>
              </a:rPr>
              <a:t>Evaluation of the Lexicon by E1 participants</a:t>
            </a:r>
          </a:p>
          <a:p>
            <a:pPr marL="342900" indent="-342900" algn="just">
              <a:buFont typeface="Arial" panose="020B0604020202020204" pitchFamily="34" charset="0"/>
              <a:buChar char="•"/>
            </a:pPr>
            <a:r>
              <a:rPr lang="en-US" sz="2000" dirty="0">
                <a:latin typeface="Garamond" charset="0"/>
                <a:ea typeface="Garamond" charset="0"/>
                <a:cs typeface="Garamond" charset="0"/>
              </a:rPr>
              <a:t>Evaluation of the Lexicon by international (e.g. ERASMUS) and/or by special needs students</a:t>
            </a:r>
          </a:p>
          <a:p>
            <a:pPr marL="342900" indent="-342900" algn="just">
              <a:buFont typeface="Arial" panose="020B0604020202020204" pitchFamily="34" charset="0"/>
              <a:buChar char="•"/>
            </a:pPr>
            <a:r>
              <a:rPr lang="en-US" sz="2000" dirty="0">
                <a:latin typeface="Garamond" charset="0"/>
                <a:ea typeface="Garamond" charset="0"/>
                <a:cs typeface="Garamond" charset="0"/>
              </a:rPr>
              <a:t>Evaluation of the Lexicon by LTT participants</a:t>
            </a:r>
          </a:p>
          <a:p>
            <a:pPr marL="342900" indent="-342900" algn="just">
              <a:buFont typeface="Arial" panose="020B0604020202020204" pitchFamily="34" charset="0"/>
              <a:buChar char="•"/>
            </a:pPr>
            <a:r>
              <a:rPr lang="en-US" sz="2000" dirty="0">
                <a:latin typeface="Garamond" charset="0"/>
                <a:ea typeface="Garamond" charset="0"/>
                <a:cs typeface="Garamond" charset="0"/>
              </a:rPr>
              <a:t>Positive feedback on media and social media presentations.</a:t>
            </a:r>
          </a:p>
        </p:txBody>
      </p:sp>
    </p:spTree>
    <p:extLst>
      <p:ext uri="{BB962C8B-B14F-4D97-AF65-F5344CB8AC3E}">
        <p14:creationId xmlns:p14="http://schemas.microsoft.com/office/powerpoint/2010/main" val="4175914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p:txBody>
          <a:bodyPr/>
          <a:lstStyle/>
          <a:p>
            <a:r>
              <a:rPr lang="it-IT" sz="2200" dirty="0"/>
              <a:t>UNIBO Team</a:t>
            </a:r>
          </a:p>
        </p:txBody>
      </p:sp>
      <p:sp>
        <p:nvSpPr>
          <p:cNvPr id="3" name="Segnaposto testo 2"/>
          <p:cNvSpPr>
            <a:spLocks noGrp="1"/>
          </p:cNvSpPr>
          <p:nvPr>
            <p:ph type="body" sz="quarter" idx="11"/>
          </p:nvPr>
        </p:nvSpPr>
        <p:spPr>
          <a:xfrm>
            <a:off x="1116236" y="3356992"/>
            <a:ext cx="6984776" cy="432370"/>
          </a:xfrm>
        </p:spPr>
        <p:txBody>
          <a:bodyPr/>
          <a:lstStyle/>
          <a:p>
            <a:r>
              <a:rPr lang="it-IT" sz="2000" dirty="0"/>
              <a:t>Dipartimento di Filologia Classica e Italianistica</a:t>
            </a:r>
          </a:p>
        </p:txBody>
      </p:sp>
      <p:sp>
        <p:nvSpPr>
          <p:cNvPr id="4" name="Segnaposto testo 3"/>
          <p:cNvSpPr>
            <a:spLocks noGrp="1"/>
          </p:cNvSpPr>
          <p:nvPr>
            <p:ph type="body" sz="quarter" idx="12"/>
          </p:nvPr>
        </p:nvSpPr>
        <p:spPr>
          <a:xfrm>
            <a:off x="1042987" y="4149080"/>
            <a:ext cx="7058025" cy="2232248"/>
          </a:xfrm>
        </p:spPr>
        <p:txBody>
          <a:bodyPr/>
          <a:lstStyle/>
          <a:p>
            <a:r>
              <a:rPr lang="it-IT" sz="1600" dirty="0"/>
              <a:t>lucia.pasetti@unibo.it</a:t>
            </a:r>
          </a:p>
          <a:p>
            <a:r>
              <a:rPr lang="it-IT" sz="1600" dirty="0"/>
              <a:t>elisa.dalchiele3@unibo.it</a:t>
            </a:r>
          </a:p>
          <a:p>
            <a:r>
              <a:rPr lang="it-IT" sz="1600" dirty="0"/>
              <a:t>chiara.gianollo@unibo.it</a:t>
            </a:r>
          </a:p>
          <a:p>
            <a:r>
              <a:rPr lang="it-IT" sz="1600" dirty="0"/>
              <a:t>francesca.magrefi@unibo.it</a:t>
            </a:r>
          </a:p>
          <a:p>
            <a:r>
              <a:rPr lang="it-IT" sz="1600" dirty="0"/>
              <a:t>stefania.pollastri3@unibo.it</a:t>
            </a:r>
          </a:p>
          <a:p>
            <a:r>
              <a:rPr lang="it-IT" sz="1600" dirty="0"/>
              <a:t>tommaso.ricchieri@unibo.it</a:t>
            </a:r>
          </a:p>
          <a:p>
            <a:r>
              <a:rPr lang="it-IT" sz="1600" dirty="0"/>
              <a:t>chiara.valenzano@unibo.it</a:t>
            </a:r>
          </a:p>
        </p:txBody>
      </p:sp>
    </p:spTree>
    <p:extLst>
      <p:ext uri="{BB962C8B-B14F-4D97-AF65-F5344CB8AC3E}">
        <p14:creationId xmlns:p14="http://schemas.microsoft.com/office/powerpoint/2010/main" val="1474461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5584154"/>
          </a:xfrm>
        </p:spPr>
        <p:txBody>
          <a:bodyPr/>
          <a:lstStyle/>
          <a:p>
            <a:pPr algn="l"/>
            <a:r>
              <a:rPr lang="it-IT" sz="3200" b="1" dirty="0">
                <a:solidFill>
                  <a:srgbClr val="C00000"/>
                </a:solidFill>
                <a:latin typeface="Garamond" charset="0"/>
                <a:ea typeface="Garamond" charset="0"/>
                <a:cs typeface="Garamond" charset="0"/>
              </a:rPr>
              <a:t>WP 2: Building a </a:t>
            </a:r>
            <a:r>
              <a:rPr lang="it-IT" sz="3200" b="1" dirty="0" err="1">
                <a:solidFill>
                  <a:srgbClr val="C00000"/>
                </a:solidFill>
                <a:latin typeface="Garamond" charset="0"/>
                <a:ea typeface="Garamond" charset="0"/>
                <a:cs typeface="Garamond" charset="0"/>
              </a:rPr>
              <a:t>multilingual</a:t>
            </a:r>
            <a:r>
              <a:rPr lang="it-IT" sz="3200" b="1" dirty="0">
                <a:solidFill>
                  <a:srgbClr val="C00000"/>
                </a:solidFill>
                <a:latin typeface="Garamond" charset="0"/>
                <a:ea typeface="Garamond" charset="0"/>
                <a:cs typeface="Garamond" charset="0"/>
              </a:rPr>
              <a:t> and visual </a:t>
            </a:r>
            <a:br>
              <a:rPr lang="it-IT" sz="3200" b="1" dirty="0">
                <a:solidFill>
                  <a:srgbClr val="C00000"/>
                </a:solidFill>
                <a:latin typeface="Garamond" charset="0"/>
                <a:ea typeface="Garamond" charset="0"/>
                <a:cs typeface="Garamond" charset="0"/>
              </a:rPr>
            </a:br>
            <a:r>
              <a:rPr lang="it-IT" sz="3200" b="1" dirty="0">
                <a:solidFill>
                  <a:srgbClr val="C00000"/>
                </a:solidFill>
                <a:latin typeface="Garamond" charset="0"/>
                <a:ea typeface="Garamond" charset="0"/>
                <a:cs typeface="Garamond" charset="0"/>
              </a:rPr>
              <a:t>           Latin lexicon</a:t>
            </a:r>
            <a:br>
              <a:rPr lang="it-IT" sz="4800" dirty="0">
                <a:latin typeface="Garamond" charset="0"/>
                <a:ea typeface="Garamond" charset="0"/>
                <a:cs typeface="Garamond" charset="0"/>
              </a:rPr>
            </a:br>
            <a:br>
              <a:rPr lang="it-IT" sz="4800" dirty="0">
                <a:latin typeface="Garamond" charset="0"/>
                <a:ea typeface="Garamond" charset="0"/>
                <a:cs typeface="Garamond" charset="0"/>
              </a:rPr>
            </a:br>
            <a:br>
              <a:rPr lang="it-IT" dirty="0">
                <a:solidFill>
                  <a:srgbClr val="0070C0"/>
                </a:solidFill>
                <a:latin typeface="Garamond" charset="0"/>
                <a:ea typeface="Garamond" charset="0"/>
                <a:cs typeface="Garamond" charset="0"/>
              </a:rPr>
            </a:br>
            <a:br>
              <a:rPr lang="it-IT" dirty="0">
                <a:solidFill>
                  <a:srgbClr val="0070C0"/>
                </a:solidFill>
                <a:latin typeface="Garamond" charset="0"/>
                <a:ea typeface="Garamond" charset="0"/>
                <a:cs typeface="Garamond" charset="0"/>
              </a:rPr>
            </a:br>
            <a:endParaRPr lang="it-IT" dirty="0">
              <a:solidFill>
                <a:srgbClr val="0070C0"/>
              </a:solidFill>
              <a:latin typeface="Garamond" charset="0"/>
              <a:ea typeface="Garamond" charset="0"/>
              <a:cs typeface="Garamond" charset="0"/>
            </a:endParaRPr>
          </a:p>
        </p:txBody>
      </p:sp>
      <p:pic>
        <p:nvPicPr>
          <p:cNvPr id="4" name="Immagine 3">
            <a:extLst>
              <a:ext uri="{FF2B5EF4-FFF2-40B4-BE49-F238E27FC236}">
                <a16:creationId xmlns:a16="http://schemas.microsoft.com/office/drawing/2014/main" id="{25BEAE48-FB8B-AD90-DE51-2C31CDDDEA07}"/>
              </a:ext>
            </a:extLst>
          </p:cNvPr>
          <p:cNvPicPr>
            <a:picLocks noChangeAspect="1"/>
          </p:cNvPicPr>
          <p:nvPr/>
        </p:nvPicPr>
        <p:blipFill>
          <a:blip r:embed="rId2"/>
          <a:stretch>
            <a:fillRect/>
          </a:stretch>
        </p:blipFill>
        <p:spPr>
          <a:xfrm>
            <a:off x="755575" y="1700808"/>
            <a:ext cx="2703467" cy="3846724"/>
          </a:xfrm>
          <a:prstGeom prst="rect">
            <a:avLst/>
          </a:prstGeom>
        </p:spPr>
        <p:style>
          <a:lnRef idx="2">
            <a:schemeClr val="accent3">
              <a:shade val="15000"/>
            </a:schemeClr>
          </a:lnRef>
          <a:fillRef idx="1">
            <a:schemeClr val="accent3"/>
          </a:fillRef>
          <a:effectRef idx="0">
            <a:schemeClr val="accent3"/>
          </a:effectRef>
          <a:fontRef idx="minor">
            <a:schemeClr val="lt1"/>
          </a:fontRef>
        </p:style>
      </p:pic>
      <p:sp>
        <p:nvSpPr>
          <p:cNvPr id="5" name="Freccia a destra 4">
            <a:extLst>
              <a:ext uri="{FF2B5EF4-FFF2-40B4-BE49-F238E27FC236}">
                <a16:creationId xmlns:a16="http://schemas.microsoft.com/office/drawing/2014/main" id="{1BD7D79C-56A2-21DB-429A-EB950AA0621F}"/>
              </a:ext>
            </a:extLst>
          </p:cNvPr>
          <p:cNvSpPr/>
          <p:nvPr/>
        </p:nvSpPr>
        <p:spPr>
          <a:xfrm>
            <a:off x="3882389" y="3158970"/>
            <a:ext cx="1562407" cy="540060"/>
          </a:xfrm>
          <a:prstGeom prst="rightArrow">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a-Latn"/>
          </a:p>
        </p:txBody>
      </p:sp>
      <p:pic>
        <p:nvPicPr>
          <p:cNvPr id="7" name="Immagine 6">
            <a:extLst>
              <a:ext uri="{FF2B5EF4-FFF2-40B4-BE49-F238E27FC236}">
                <a16:creationId xmlns:a16="http://schemas.microsoft.com/office/drawing/2014/main" id="{7BF116D7-FD71-3B65-CAC1-E12385B592FD}"/>
              </a:ext>
            </a:extLst>
          </p:cNvPr>
          <p:cNvPicPr>
            <a:picLocks noChangeAspect="1"/>
          </p:cNvPicPr>
          <p:nvPr/>
        </p:nvPicPr>
        <p:blipFill>
          <a:blip r:embed="rId3"/>
          <a:stretch>
            <a:fillRect/>
          </a:stretch>
        </p:blipFill>
        <p:spPr>
          <a:xfrm>
            <a:off x="5868144" y="1700808"/>
            <a:ext cx="2376264" cy="3846724"/>
          </a:xfrm>
          <a:prstGeom prst="rect">
            <a:avLst/>
          </a:prstGeom>
        </p:spPr>
        <p:style>
          <a:lnRef idx="2">
            <a:schemeClr val="accent3">
              <a:shade val="15000"/>
            </a:schemeClr>
          </a:lnRef>
          <a:fillRef idx="1">
            <a:schemeClr val="accent3"/>
          </a:fillRef>
          <a:effectRef idx="0">
            <a:schemeClr val="accent3"/>
          </a:effectRef>
          <a:fontRef idx="minor">
            <a:schemeClr val="lt1"/>
          </a:fontRef>
        </p:style>
      </p:pic>
    </p:spTree>
    <p:extLst>
      <p:ext uri="{BB962C8B-B14F-4D97-AF65-F5344CB8AC3E}">
        <p14:creationId xmlns:p14="http://schemas.microsoft.com/office/powerpoint/2010/main" val="615082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8E63B6-FE90-91DD-C102-763813121CE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0FFCA554-09BF-4680-FDB4-C46A45D4541D}"/>
              </a:ext>
            </a:extLst>
          </p:cNvPr>
          <p:cNvSpPr>
            <a:spLocks noGrp="1"/>
          </p:cNvSpPr>
          <p:nvPr>
            <p:ph type="title"/>
          </p:nvPr>
        </p:nvSpPr>
        <p:spPr>
          <a:xfrm>
            <a:off x="467544" y="404664"/>
            <a:ext cx="7886700" cy="543594"/>
          </a:xfrm>
        </p:spPr>
        <p:txBody>
          <a:bodyPr/>
          <a:lstStyle/>
          <a:p>
            <a:pPr algn="l"/>
            <a:r>
              <a:rPr lang="it-IT" sz="3200" b="1" dirty="0">
                <a:solidFill>
                  <a:srgbClr val="C00000"/>
                </a:solidFill>
                <a:latin typeface="Garamond" charset="0"/>
                <a:ea typeface="Garamond" charset="0"/>
                <a:cs typeface="Garamond" charset="0"/>
              </a:rPr>
              <a:t>WP 2: </a:t>
            </a:r>
            <a:r>
              <a:rPr lang="it-IT" sz="3200" b="1" dirty="0" err="1">
                <a:solidFill>
                  <a:srgbClr val="C00000"/>
                </a:solidFill>
                <a:latin typeface="Garamond" charset="0"/>
                <a:ea typeface="Garamond" charset="0"/>
                <a:cs typeface="Garamond" charset="0"/>
              </a:rPr>
              <a:t>Objectives</a:t>
            </a:r>
            <a:br>
              <a:rPr lang="it-IT" sz="3200" b="1" dirty="0">
                <a:solidFill>
                  <a:srgbClr val="C00000"/>
                </a:solidFill>
                <a:latin typeface="Garamond" charset="0"/>
                <a:ea typeface="Garamond" charset="0"/>
                <a:cs typeface="Garamond" charset="0"/>
              </a:rPr>
            </a:br>
            <a:br>
              <a:rPr lang="it-IT" sz="3200" b="1" dirty="0">
                <a:solidFill>
                  <a:srgbClr val="C00000"/>
                </a:solidFill>
                <a:latin typeface="Garamond" charset="0"/>
                <a:ea typeface="Garamond" charset="0"/>
                <a:cs typeface="Garamond" charset="0"/>
              </a:rPr>
            </a:br>
            <a:br>
              <a:rPr lang="it-IT" sz="1100" b="1" dirty="0">
                <a:solidFill>
                  <a:srgbClr val="C00000"/>
                </a:solidFill>
                <a:latin typeface="Garamond" charset="0"/>
                <a:ea typeface="Garamond" charset="0"/>
                <a:cs typeface="Garamond" charset="0"/>
              </a:rPr>
            </a:br>
            <a:br>
              <a:rPr lang="it-IT" sz="4800" dirty="0">
                <a:latin typeface="Garamond" charset="0"/>
                <a:ea typeface="Garamond" charset="0"/>
                <a:cs typeface="Garamond" charset="0"/>
              </a:rPr>
            </a:br>
            <a:br>
              <a:rPr lang="it-IT" sz="4800" dirty="0">
                <a:latin typeface="Garamond" charset="0"/>
                <a:ea typeface="Garamond" charset="0"/>
                <a:cs typeface="Garamond" charset="0"/>
              </a:rPr>
            </a:br>
            <a:br>
              <a:rPr lang="it-IT" dirty="0">
                <a:solidFill>
                  <a:srgbClr val="0070C0"/>
                </a:solidFill>
                <a:latin typeface="Garamond" charset="0"/>
                <a:ea typeface="Garamond" charset="0"/>
                <a:cs typeface="Garamond" charset="0"/>
              </a:rPr>
            </a:br>
            <a:br>
              <a:rPr lang="it-IT" dirty="0">
                <a:solidFill>
                  <a:srgbClr val="0070C0"/>
                </a:solidFill>
                <a:latin typeface="Garamond" charset="0"/>
                <a:ea typeface="Garamond" charset="0"/>
                <a:cs typeface="Garamond" charset="0"/>
              </a:rPr>
            </a:br>
            <a:endParaRPr lang="it-IT" dirty="0">
              <a:solidFill>
                <a:srgbClr val="0070C0"/>
              </a:solidFill>
              <a:latin typeface="Garamond" charset="0"/>
              <a:ea typeface="Garamond" charset="0"/>
              <a:cs typeface="Garamond" charset="0"/>
            </a:endParaRPr>
          </a:p>
        </p:txBody>
      </p:sp>
      <p:sp>
        <p:nvSpPr>
          <p:cNvPr id="3" name="CasellaDiTesto 2">
            <a:extLst>
              <a:ext uri="{FF2B5EF4-FFF2-40B4-BE49-F238E27FC236}">
                <a16:creationId xmlns:a16="http://schemas.microsoft.com/office/drawing/2014/main" id="{8A864246-36FF-420E-2CBB-D0DC6EBFF8F3}"/>
              </a:ext>
            </a:extLst>
          </p:cNvPr>
          <p:cNvSpPr txBox="1"/>
          <p:nvPr/>
        </p:nvSpPr>
        <p:spPr>
          <a:xfrm>
            <a:off x="467544" y="1124744"/>
            <a:ext cx="8047806" cy="4431983"/>
          </a:xfrm>
          <a:prstGeom prst="rect">
            <a:avLst/>
          </a:prstGeom>
          <a:noFill/>
        </p:spPr>
        <p:txBody>
          <a:bodyPr wrap="square" rtlCol="0">
            <a:spAutoFit/>
          </a:bodyPr>
          <a:lstStyle/>
          <a:p>
            <a:r>
              <a:rPr lang="en-US" sz="2400" b="1" dirty="0">
                <a:latin typeface="Garamond" charset="0"/>
                <a:ea typeface="Garamond" charset="0"/>
                <a:cs typeface="Garamond" charset="0"/>
              </a:rPr>
              <a:t>Specific objectives of WP2: </a:t>
            </a:r>
          </a:p>
          <a:p>
            <a:endParaRPr lang="en-US" sz="2400" dirty="0">
              <a:latin typeface="Garamond" charset="0"/>
              <a:ea typeface="Garamond" charset="0"/>
              <a:cs typeface="Garamond" charset="0"/>
            </a:endParaRPr>
          </a:p>
          <a:p>
            <a:pPr marL="285750" indent="-285750" algn="just">
              <a:buFont typeface="Arial" panose="020B0604020202020204" pitchFamily="34" charset="0"/>
              <a:buChar char="•"/>
            </a:pPr>
            <a:r>
              <a:rPr lang="en-US" sz="2400" dirty="0">
                <a:latin typeface="Garamond" charset="0"/>
                <a:ea typeface="Garamond" charset="0"/>
                <a:cs typeface="Garamond" charset="0"/>
              </a:rPr>
              <a:t>Facilitating the active learning of Latin vocabulary.</a:t>
            </a:r>
          </a:p>
          <a:p>
            <a:pPr marL="285750" indent="-285750" algn="just">
              <a:buFont typeface="Arial" panose="020B0604020202020204" pitchFamily="34" charset="0"/>
              <a:buChar char="•"/>
            </a:pPr>
            <a:r>
              <a:rPr lang="en-US" sz="2400" dirty="0">
                <a:latin typeface="Garamond" charset="0"/>
                <a:ea typeface="Garamond" charset="0"/>
                <a:cs typeface="Garamond" charset="0"/>
              </a:rPr>
              <a:t>Supplementing the EULALIA Lexicon with translators from the students’ L1, with indications for correct pronunciation and pictures, to reinforce the multi-</a:t>
            </a:r>
            <a:r>
              <a:rPr lang="en-US" sz="2400" dirty="0" err="1">
                <a:latin typeface="Garamond" charset="0"/>
                <a:ea typeface="Garamond" charset="0"/>
                <a:cs typeface="Garamond" charset="0"/>
              </a:rPr>
              <a:t>sensoriality</a:t>
            </a:r>
            <a:r>
              <a:rPr lang="en-US" sz="2400" dirty="0">
                <a:latin typeface="Garamond" charset="0"/>
                <a:ea typeface="Garamond" charset="0"/>
                <a:cs typeface="Garamond" charset="0"/>
              </a:rPr>
              <a:t> of the EULALIA Lexicon.</a:t>
            </a:r>
          </a:p>
          <a:p>
            <a:pPr marL="285750" indent="-285750" algn="just">
              <a:buFont typeface="Arial" panose="020B0604020202020204" pitchFamily="34" charset="0"/>
              <a:buChar char="•"/>
            </a:pPr>
            <a:r>
              <a:rPr lang="en-US" sz="2400" dirty="0">
                <a:latin typeface="Garamond" charset="0"/>
                <a:ea typeface="Garamond" charset="0"/>
                <a:cs typeface="Garamond" charset="0"/>
              </a:rPr>
              <a:t>Facilitating the learning of students with special needs.</a:t>
            </a:r>
          </a:p>
          <a:p>
            <a:pPr marL="285750" indent="-285750" algn="just">
              <a:buFont typeface="Arial" panose="020B0604020202020204" pitchFamily="34" charset="0"/>
              <a:buChar char="•"/>
            </a:pPr>
            <a:r>
              <a:rPr lang="en-US" sz="2400" dirty="0">
                <a:latin typeface="Garamond" charset="0"/>
                <a:ea typeface="Garamond" charset="0"/>
                <a:cs typeface="Garamond" charset="0"/>
              </a:rPr>
              <a:t>Facilitating the learning for students who study Latin in a language other than their L1.</a:t>
            </a:r>
          </a:p>
          <a:p>
            <a:pPr algn="just"/>
            <a:br>
              <a:rPr lang="en-US" sz="1400" b="1" dirty="0">
                <a:solidFill>
                  <a:srgbClr val="C00000"/>
                </a:solidFill>
                <a:latin typeface="Garamond" charset="0"/>
                <a:ea typeface="Garamond" charset="0"/>
                <a:cs typeface="Garamond" charset="0"/>
              </a:rPr>
            </a:br>
            <a:br>
              <a:rPr lang="en-US" sz="1400" b="1" dirty="0">
                <a:solidFill>
                  <a:srgbClr val="C00000"/>
                </a:solidFill>
                <a:latin typeface="Garamond" charset="0"/>
                <a:ea typeface="Garamond" charset="0"/>
                <a:cs typeface="Garamond" charset="0"/>
              </a:rPr>
            </a:br>
            <a:endParaRPr lang="la-Latn" sz="1400" dirty="0"/>
          </a:p>
        </p:txBody>
      </p:sp>
    </p:spTree>
    <p:extLst>
      <p:ext uri="{BB962C8B-B14F-4D97-AF65-F5344CB8AC3E}">
        <p14:creationId xmlns:p14="http://schemas.microsoft.com/office/powerpoint/2010/main" val="1936051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9FCB08-C96A-A30B-9F18-BC735542004C}"/>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B9E4960-D23E-38D7-BACF-6ABECBF91160}"/>
              </a:ext>
            </a:extLst>
          </p:cNvPr>
          <p:cNvSpPr>
            <a:spLocks noGrp="1"/>
          </p:cNvSpPr>
          <p:nvPr>
            <p:ph type="title"/>
          </p:nvPr>
        </p:nvSpPr>
        <p:spPr>
          <a:xfrm>
            <a:off x="491275" y="332656"/>
            <a:ext cx="7886700" cy="543594"/>
          </a:xfrm>
        </p:spPr>
        <p:txBody>
          <a:bodyPr/>
          <a:lstStyle/>
          <a:p>
            <a:pPr algn="l"/>
            <a:r>
              <a:rPr lang="it-IT" sz="3200" b="1" dirty="0">
                <a:solidFill>
                  <a:srgbClr val="C00000"/>
                </a:solidFill>
                <a:latin typeface="Garamond" charset="0"/>
                <a:ea typeface="Garamond" charset="0"/>
                <a:cs typeface="Garamond" charset="0"/>
              </a:rPr>
              <a:t>WP 2: </a:t>
            </a:r>
            <a:r>
              <a:rPr lang="it-IT" sz="3200" b="1" dirty="0" err="1">
                <a:solidFill>
                  <a:srgbClr val="C00000"/>
                </a:solidFill>
                <a:latin typeface="Garamond" charset="0"/>
                <a:ea typeface="Garamond" charset="0"/>
                <a:cs typeface="Garamond" charset="0"/>
              </a:rPr>
              <a:t>Objectives</a:t>
            </a:r>
            <a:br>
              <a:rPr lang="it-IT" sz="3200" b="1" dirty="0">
                <a:solidFill>
                  <a:srgbClr val="C00000"/>
                </a:solidFill>
                <a:latin typeface="Garamond" charset="0"/>
                <a:ea typeface="Garamond" charset="0"/>
                <a:cs typeface="Garamond" charset="0"/>
              </a:rPr>
            </a:br>
            <a:br>
              <a:rPr lang="it-IT" sz="3200" b="1" dirty="0">
                <a:solidFill>
                  <a:srgbClr val="C00000"/>
                </a:solidFill>
                <a:latin typeface="Garamond" charset="0"/>
                <a:ea typeface="Garamond" charset="0"/>
                <a:cs typeface="Garamond" charset="0"/>
              </a:rPr>
            </a:br>
            <a:br>
              <a:rPr lang="it-IT" sz="1100" b="1" dirty="0">
                <a:solidFill>
                  <a:srgbClr val="C00000"/>
                </a:solidFill>
                <a:latin typeface="Garamond" charset="0"/>
                <a:ea typeface="Garamond" charset="0"/>
                <a:cs typeface="Garamond" charset="0"/>
              </a:rPr>
            </a:br>
            <a:br>
              <a:rPr lang="it-IT" sz="4800" dirty="0">
                <a:latin typeface="Garamond" charset="0"/>
                <a:ea typeface="Garamond" charset="0"/>
                <a:cs typeface="Garamond" charset="0"/>
              </a:rPr>
            </a:br>
            <a:br>
              <a:rPr lang="it-IT" sz="4800" dirty="0">
                <a:latin typeface="Garamond" charset="0"/>
                <a:ea typeface="Garamond" charset="0"/>
                <a:cs typeface="Garamond" charset="0"/>
              </a:rPr>
            </a:br>
            <a:br>
              <a:rPr lang="it-IT" dirty="0">
                <a:solidFill>
                  <a:srgbClr val="0070C0"/>
                </a:solidFill>
                <a:latin typeface="Garamond" charset="0"/>
                <a:ea typeface="Garamond" charset="0"/>
                <a:cs typeface="Garamond" charset="0"/>
              </a:rPr>
            </a:br>
            <a:br>
              <a:rPr lang="it-IT" dirty="0">
                <a:solidFill>
                  <a:srgbClr val="0070C0"/>
                </a:solidFill>
                <a:latin typeface="Garamond" charset="0"/>
                <a:ea typeface="Garamond" charset="0"/>
                <a:cs typeface="Garamond" charset="0"/>
              </a:rPr>
            </a:br>
            <a:endParaRPr lang="it-IT" dirty="0">
              <a:solidFill>
                <a:srgbClr val="0070C0"/>
              </a:solidFill>
              <a:latin typeface="Garamond" charset="0"/>
              <a:ea typeface="Garamond" charset="0"/>
              <a:cs typeface="Garamond" charset="0"/>
            </a:endParaRPr>
          </a:p>
        </p:txBody>
      </p:sp>
      <p:sp>
        <p:nvSpPr>
          <p:cNvPr id="3" name="CasellaDiTesto 2">
            <a:extLst>
              <a:ext uri="{FF2B5EF4-FFF2-40B4-BE49-F238E27FC236}">
                <a16:creationId xmlns:a16="http://schemas.microsoft.com/office/drawing/2014/main" id="{D1359121-FD03-E513-BEFE-7472C8E9C9BC}"/>
              </a:ext>
            </a:extLst>
          </p:cNvPr>
          <p:cNvSpPr txBox="1"/>
          <p:nvPr/>
        </p:nvSpPr>
        <p:spPr>
          <a:xfrm>
            <a:off x="467544" y="1124744"/>
            <a:ext cx="8352928" cy="5232202"/>
          </a:xfrm>
          <a:prstGeom prst="rect">
            <a:avLst/>
          </a:prstGeom>
          <a:noFill/>
        </p:spPr>
        <p:txBody>
          <a:bodyPr wrap="square" rtlCol="0">
            <a:spAutoFit/>
          </a:bodyPr>
          <a:lstStyle/>
          <a:p>
            <a:r>
              <a:rPr lang="en-US" sz="2100" dirty="0">
                <a:latin typeface="Garamond" charset="0"/>
                <a:ea typeface="Garamond" charset="0"/>
                <a:cs typeface="Garamond" charset="0"/>
              </a:rPr>
              <a:t>Specific objectives of WP2 are in line with the </a:t>
            </a:r>
            <a:r>
              <a:rPr lang="en-US" sz="2100" b="1" dirty="0">
                <a:latin typeface="Garamond" charset="0"/>
                <a:ea typeface="Garamond" charset="0"/>
                <a:cs typeface="Garamond" charset="0"/>
              </a:rPr>
              <a:t>general objectives </a:t>
            </a:r>
            <a:r>
              <a:rPr lang="en-US" sz="2100" dirty="0">
                <a:latin typeface="Garamond" charset="0"/>
                <a:ea typeface="Garamond" charset="0"/>
                <a:cs typeface="Garamond" charset="0"/>
              </a:rPr>
              <a:t>of the project:</a:t>
            </a:r>
          </a:p>
          <a:p>
            <a:endParaRPr lang="en-US" sz="2100" dirty="0">
              <a:latin typeface="Garamond" charset="0"/>
              <a:ea typeface="Garamond" charset="0"/>
              <a:cs typeface="Garamond" charset="0"/>
            </a:endParaRPr>
          </a:p>
          <a:p>
            <a:pPr marL="285750" indent="-285750" algn="just">
              <a:buFont typeface="Arial" panose="020B0604020202020204" pitchFamily="34" charset="0"/>
              <a:buChar char="•"/>
            </a:pPr>
            <a:r>
              <a:rPr lang="en-US" sz="2100" dirty="0">
                <a:latin typeface="Garamond" charset="0"/>
                <a:ea typeface="Garamond" charset="0"/>
                <a:cs typeface="Garamond" charset="0"/>
              </a:rPr>
              <a:t>Stimulating </a:t>
            </a:r>
            <a:r>
              <a:rPr lang="en-US" sz="2100" b="1" dirty="0">
                <a:latin typeface="Garamond" charset="0"/>
                <a:ea typeface="Garamond" charset="0"/>
                <a:cs typeface="Garamond" charset="0"/>
              </a:rPr>
              <a:t>innovative learning practices</a:t>
            </a:r>
            <a:r>
              <a:rPr lang="en-US" sz="2100" dirty="0">
                <a:latin typeface="Garamond" charset="0"/>
                <a:ea typeface="Garamond" charset="0"/>
                <a:cs typeface="Garamond" charset="0"/>
              </a:rPr>
              <a:t>: vocabulary will not be the object of mechanical </a:t>
            </a:r>
            <a:r>
              <a:rPr lang="en-US" sz="2100" dirty="0" err="1">
                <a:latin typeface="Garamond" charset="0"/>
                <a:ea typeface="Garamond" charset="0"/>
                <a:cs typeface="Garamond" charset="0"/>
              </a:rPr>
              <a:t>memorisation</a:t>
            </a:r>
            <a:r>
              <a:rPr lang="en-US" sz="2100" dirty="0">
                <a:latin typeface="Garamond" charset="0"/>
                <a:ea typeface="Garamond" charset="0"/>
                <a:cs typeface="Garamond" charset="0"/>
              </a:rPr>
              <a:t>, but the product of collaborative work; the association of images with words will make it possible to combine language learning with the study of ancient culture, with e.g. visits to local museums.  </a:t>
            </a:r>
          </a:p>
          <a:p>
            <a:pPr marL="342900" indent="-342900" algn="just">
              <a:buFont typeface="Arial" panose="020B0604020202020204" pitchFamily="34" charset="0"/>
              <a:buChar char="•"/>
            </a:pPr>
            <a:r>
              <a:rPr lang="en-US" sz="2100" dirty="0">
                <a:latin typeface="Garamond" charset="0"/>
                <a:ea typeface="Garamond" charset="0"/>
                <a:cs typeface="Garamond" charset="0"/>
              </a:rPr>
              <a:t>Multilingualism as a facilitator of </a:t>
            </a:r>
            <a:r>
              <a:rPr lang="en-US" sz="2100" b="1" dirty="0">
                <a:latin typeface="Garamond" charset="0"/>
                <a:ea typeface="Garamond" charset="0"/>
                <a:cs typeface="Garamond" charset="0"/>
              </a:rPr>
              <a:t>inclusion</a:t>
            </a:r>
            <a:r>
              <a:rPr lang="en-US" sz="2100" dirty="0">
                <a:latin typeface="Garamond" charset="0"/>
                <a:ea typeface="Garamond" charset="0"/>
                <a:cs typeface="Garamond" charset="0"/>
              </a:rPr>
              <a:t> in the field of Education for all learners, with a specific focus on learners with special needs and students who learn Latin in a language different from their L1.</a:t>
            </a:r>
          </a:p>
          <a:p>
            <a:pPr marL="285750" indent="-285750" algn="just">
              <a:buFont typeface="Arial" panose="020B0604020202020204" pitchFamily="34" charset="0"/>
              <a:buChar char="•"/>
            </a:pPr>
            <a:r>
              <a:rPr lang="en-US" sz="2100" dirty="0">
                <a:latin typeface="Garamond" charset="0"/>
                <a:ea typeface="Garamond" charset="0"/>
                <a:cs typeface="Garamond" charset="0"/>
              </a:rPr>
              <a:t>Promoting </a:t>
            </a:r>
            <a:r>
              <a:rPr lang="en-US" sz="2100" b="1" dirty="0">
                <a:latin typeface="Garamond" charset="0"/>
                <a:ea typeface="Garamond" charset="0"/>
                <a:cs typeface="Garamond" charset="0"/>
              </a:rPr>
              <a:t>EU values</a:t>
            </a:r>
            <a:r>
              <a:rPr lang="en-US" sz="2100" dirty="0">
                <a:latin typeface="Garamond" charset="0"/>
                <a:ea typeface="Garamond" charset="0"/>
                <a:cs typeface="Garamond" charset="0"/>
              </a:rPr>
              <a:t>: particular attention will be paid to words associated with the pivotal values of European culture, like </a:t>
            </a:r>
            <a:r>
              <a:rPr lang="en-US" sz="2100" i="1" dirty="0">
                <a:latin typeface="Garamond" charset="0"/>
                <a:ea typeface="Garamond" charset="0"/>
                <a:cs typeface="Garamond" charset="0"/>
              </a:rPr>
              <a:t>ius</a:t>
            </a:r>
            <a:r>
              <a:rPr lang="en-US" sz="2100" dirty="0">
                <a:latin typeface="Garamond" charset="0"/>
                <a:ea typeface="Garamond" charset="0"/>
                <a:cs typeface="Garamond" charset="0"/>
              </a:rPr>
              <a:t>, </a:t>
            </a:r>
            <a:r>
              <a:rPr lang="en-US" sz="2100" i="1" dirty="0" err="1">
                <a:latin typeface="Garamond" charset="0"/>
                <a:ea typeface="Garamond" charset="0"/>
                <a:cs typeface="Garamond" charset="0"/>
              </a:rPr>
              <a:t>humanitas</a:t>
            </a:r>
            <a:r>
              <a:rPr lang="en-US" sz="2100" dirty="0">
                <a:latin typeface="Garamond" charset="0"/>
                <a:ea typeface="Garamond" charset="0"/>
                <a:cs typeface="Garamond" charset="0"/>
              </a:rPr>
              <a:t>, </a:t>
            </a:r>
            <a:r>
              <a:rPr lang="en-US" sz="2100" i="1" dirty="0" err="1">
                <a:latin typeface="Garamond" charset="0"/>
                <a:ea typeface="Garamond" charset="0"/>
                <a:cs typeface="Garamond" charset="0"/>
              </a:rPr>
              <a:t>libertas</a:t>
            </a:r>
            <a:r>
              <a:rPr lang="en-US" sz="2100" dirty="0">
                <a:latin typeface="Garamond" charset="0"/>
                <a:ea typeface="Garamond" charset="0"/>
                <a:cs typeface="Garamond" charset="0"/>
              </a:rPr>
              <a:t>, thus stimulating reflection on the relationship between past and present.</a:t>
            </a:r>
          </a:p>
          <a:p>
            <a:pPr algn="just"/>
            <a:br>
              <a:rPr lang="it-IT" sz="2000" dirty="0">
                <a:latin typeface="Garamond" charset="0"/>
                <a:ea typeface="Garamond" charset="0"/>
                <a:cs typeface="Garamond" charset="0"/>
              </a:rPr>
            </a:br>
            <a:endParaRPr lang="la-Latn" sz="2000" dirty="0"/>
          </a:p>
        </p:txBody>
      </p:sp>
    </p:spTree>
    <p:extLst>
      <p:ext uri="{BB962C8B-B14F-4D97-AF65-F5344CB8AC3E}">
        <p14:creationId xmlns:p14="http://schemas.microsoft.com/office/powerpoint/2010/main" val="958485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284E99-42AE-85D3-132F-A8174C4D2F8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4072C1F-241F-F07E-47AD-4AA9D66150CA}"/>
              </a:ext>
            </a:extLst>
          </p:cNvPr>
          <p:cNvSpPr>
            <a:spLocks noGrp="1"/>
          </p:cNvSpPr>
          <p:nvPr>
            <p:ph type="title"/>
          </p:nvPr>
        </p:nvSpPr>
        <p:spPr>
          <a:xfrm>
            <a:off x="491275" y="332656"/>
            <a:ext cx="7886700" cy="543594"/>
          </a:xfrm>
        </p:spPr>
        <p:txBody>
          <a:bodyPr/>
          <a:lstStyle/>
          <a:p>
            <a:pPr algn="l"/>
            <a:r>
              <a:rPr lang="it-IT" sz="3200" b="1" dirty="0">
                <a:solidFill>
                  <a:srgbClr val="C00000"/>
                </a:solidFill>
                <a:latin typeface="Garamond" charset="0"/>
                <a:ea typeface="Garamond" charset="0"/>
                <a:cs typeface="Garamond" charset="0"/>
              </a:rPr>
              <a:t>WP 2: </a:t>
            </a:r>
            <a:r>
              <a:rPr lang="it-IT" sz="3200" b="1" dirty="0" err="1">
                <a:solidFill>
                  <a:srgbClr val="C00000"/>
                </a:solidFill>
                <a:latin typeface="Garamond" charset="0"/>
                <a:ea typeface="Garamond" charset="0"/>
                <a:cs typeface="Garamond" charset="0"/>
              </a:rPr>
              <a:t>Results</a:t>
            </a:r>
            <a:br>
              <a:rPr lang="it-IT" sz="3200" b="1" dirty="0">
                <a:solidFill>
                  <a:srgbClr val="C00000"/>
                </a:solidFill>
                <a:latin typeface="Garamond" charset="0"/>
                <a:ea typeface="Garamond" charset="0"/>
                <a:cs typeface="Garamond" charset="0"/>
              </a:rPr>
            </a:br>
            <a:br>
              <a:rPr lang="it-IT" sz="3200" b="1" dirty="0">
                <a:solidFill>
                  <a:srgbClr val="C00000"/>
                </a:solidFill>
                <a:latin typeface="Garamond" charset="0"/>
                <a:ea typeface="Garamond" charset="0"/>
                <a:cs typeface="Garamond" charset="0"/>
              </a:rPr>
            </a:br>
            <a:br>
              <a:rPr lang="it-IT" sz="1100" b="1" dirty="0">
                <a:solidFill>
                  <a:srgbClr val="C00000"/>
                </a:solidFill>
                <a:latin typeface="Garamond" charset="0"/>
                <a:ea typeface="Garamond" charset="0"/>
                <a:cs typeface="Garamond" charset="0"/>
              </a:rPr>
            </a:br>
            <a:br>
              <a:rPr lang="it-IT" sz="4800" dirty="0">
                <a:latin typeface="Garamond" charset="0"/>
                <a:ea typeface="Garamond" charset="0"/>
                <a:cs typeface="Garamond" charset="0"/>
              </a:rPr>
            </a:br>
            <a:br>
              <a:rPr lang="it-IT" sz="4800" dirty="0">
                <a:latin typeface="Garamond" charset="0"/>
                <a:ea typeface="Garamond" charset="0"/>
                <a:cs typeface="Garamond" charset="0"/>
              </a:rPr>
            </a:br>
            <a:br>
              <a:rPr lang="it-IT" dirty="0">
                <a:solidFill>
                  <a:srgbClr val="0070C0"/>
                </a:solidFill>
                <a:latin typeface="Garamond" charset="0"/>
                <a:ea typeface="Garamond" charset="0"/>
                <a:cs typeface="Garamond" charset="0"/>
              </a:rPr>
            </a:br>
            <a:br>
              <a:rPr lang="it-IT" dirty="0">
                <a:solidFill>
                  <a:srgbClr val="0070C0"/>
                </a:solidFill>
                <a:latin typeface="Garamond" charset="0"/>
                <a:ea typeface="Garamond" charset="0"/>
                <a:cs typeface="Garamond" charset="0"/>
              </a:rPr>
            </a:br>
            <a:endParaRPr lang="it-IT" dirty="0">
              <a:solidFill>
                <a:srgbClr val="0070C0"/>
              </a:solidFill>
              <a:latin typeface="Garamond" charset="0"/>
              <a:ea typeface="Garamond" charset="0"/>
              <a:cs typeface="Garamond" charset="0"/>
            </a:endParaRPr>
          </a:p>
        </p:txBody>
      </p:sp>
      <p:sp>
        <p:nvSpPr>
          <p:cNvPr id="3" name="CasellaDiTesto 2">
            <a:extLst>
              <a:ext uri="{FF2B5EF4-FFF2-40B4-BE49-F238E27FC236}">
                <a16:creationId xmlns:a16="http://schemas.microsoft.com/office/drawing/2014/main" id="{0130CF33-C72C-82FF-1981-19B6CAA149ED}"/>
              </a:ext>
            </a:extLst>
          </p:cNvPr>
          <p:cNvSpPr txBox="1"/>
          <p:nvPr/>
        </p:nvSpPr>
        <p:spPr>
          <a:xfrm>
            <a:off x="467544" y="1124744"/>
            <a:ext cx="8208912" cy="5232202"/>
          </a:xfrm>
          <a:prstGeom prst="rect">
            <a:avLst/>
          </a:prstGeom>
          <a:noFill/>
        </p:spPr>
        <p:txBody>
          <a:bodyPr wrap="square" rtlCol="0">
            <a:spAutoFit/>
          </a:bodyPr>
          <a:lstStyle/>
          <a:p>
            <a:pPr marL="285750" indent="-285750" algn="just">
              <a:buFont typeface="Arial" panose="020B0604020202020204" pitchFamily="34" charset="0"/>
              <a:buChar char="•"/>
            </a:pPr>
            <a:r>
              <a:rPr lang="en-US" sz="2100" dirty="0">
                <a:latin typeface="Garamond" charset="0"/>
                <a:ea typeface="Garamond" charset="0"/>
                <a:cs typeface="Garamond" charset="0"/>
              </a:rPr>
              <a:t>Creation of a </a:t>
            </a:r>
            <a:r>
              <a:rPr lang="en-US" sz="2100" b="1" dirty="0">
                <a:latin typeface="Garamond" charset="0"/>
                <a:ea typeface="Garamond" charset="0"/>
                <a:cs typeface="Garamond" charset="0"/>
              </a:rPr>
              <a:t>Multilingual Lexicon </a:t>
            </a:r>
            <a:r>
              <a:rPr lang="en-US" sz="2100" dirty="0">
                <a:latin typeface="Garamond" charset="0"/>
                <a:ea typeface="Garamond" charset="0"/>
                <a:cs typeface="Garamond" charset="0"/>
              </a:rPr>
              <a:t>through an extensive </a:t>
            </a:r>
            <a:r>
              <a:rPr lang="en-US" sz="2100" b="1" dirty="0">
                <a:latin typeface="Garamond" charset="0"/>
                <a:ea typeface="Garamond" charset="0"/>
                <a:cs typeface="Garamond" charset="0"/>
              </a:rPr>
              <a:t>cooperative learning </a:t>
            </a:r>
            <a:r>
              <a:rPr lang="en-US" sz="2100" dirty="0">
                <a:latin typeface="Garamond" charset="0"/>
                <a:ea typeface="Garamond" charset="0"/>
                <a:cs typeface="Garamond" charset="0"/>
              </a:rPr>
              <a:t>action, involving university and school students from the partner countries. The words of the EULALIA basic vocabulary will be accompanied by their translators in the languages of the partner countries. The words will also be accompanied by pronunciation clues, and, wherever possible, will be illustrated by images. Words related to EU values will be particularly highlighted. </a:t>
            </a:r>
          </a:p>
          <a:p>
            <a:pPr marL="285750" indent="-285750" algn="just">
              <a:buFont typeface="Arial" panose="020B0604020202020204" pitchFamily="34" charset="0"/>
              <a:buChar char="•"/>
            </a:pPr>
            <a:endParaRPr lang="en-US" sz="2100" dirty="0">
              <a:latin typeface="Garamond" charset="0"/>
              <a:ea typeface="Garamond" charset="0"/>
              <a:cs typeface="Garamond" charset="0"/>
            </a:endParaRPr>
          </a:p>
          <a:p>
            <a:pPr marL="285750" indent="-285750" algn="just">
              <a:buFont typeface="Arial" panose="020B0604020202020204" pitchFamily="34" charset="0"/>
              <a:buChar char="•"/>
            </a:pPr>
            <a:r>
              <a:rPr lang="en-US" sz="2100" b="1" dirty="0">
                <a:latin typeface="Garamond" charset="0"/>
                <a:ea typeface="Garamond" charset="0"/>
                <a:cs typeface="Garamond" charset="0"/>
              </a:rPr>
              <a:t>Open access publication </a:t>
            </a:r>
            <a:r>
              <a:rPr lang="en-US" sz="2100" dirty="0">
                <a:latin typeface="Garamond" charset="0"/>
                <a:ea typeface="Garamond" charset="0"/>
                <a:cs typeface="Garamond" charset="0"/>
              </a:rPr>
              <a:t>of the Lexicon on the IN-EULALIA website.</a:t>
            </a:r>
          </a:p>
          <a:p>
            <a:pPr algn="just"/>
            <a:endParaRPr lang="en-US" sz="2100" dirty="0">
              <a:latin typeface="Garamond" charset="0"/>
              <a:ea typeface="Garamond" charset="0"/>
              <a:cs typeface="Garamond" charset="0"/>
            </a:endParaRPr>
          </a:p>
          <a:p>
            <a:pPr marL="285750" indent="-285750" algn="just">
              <a:buFont typeface="Arial" panose="020B0604020202020204" pitchFamily="34" charset="0"/>
              <a:buChar char="•"/>
            </a:pPr>
            <a:r>
              <a:rPr lang="en-US" sz="2100" b="1" dirty="0">
                <a:latin typeface="Garamond" charset="0"/>
                <a:ea typeface="Garamond" charset="0"/>
                <a:cs typeface="Garamond" charset="0"/>
              </a:rPr>
              <a:t>Promotion</a:t>
            </a:r>
            <a:r>
              <a:rPr lang="en-US" sz="2100" dirty="0">
                <a:latin typeface="Garamond" charset="0"/>
                <a:ea typeface="Garamond" charset="0"/>
                <a:cs typeface="Garamond" charset="0"/>
              </a:rPr>
              <a:t> of the Lexicon in the Latin courses of the partner universities, especially among international students (e.g. ERASMUS) who speak the languages included in the Lexicon, and students with special needs, to whom specific testing activities will be addressed.</a:t>
            </a:r>
          </a:p>
          <a:p>
            <a:pPr algn="just"/>
            <a:br>
              <a:rPr lang="it-IT" sz="2000" dirty="0">
                <a:latin typeface="Garamond" charset="0"/>
                <a:ea typeface="Garamond" charset="0"/>
                <a:cs typeface="Garamond" charset="0"/>
              </a:rPr>
            </a:br>
            <a:endParaRPr lang="la-Latn" sz="2000" dirty="0"/>
          </a:p>
        </p:txBody>
      </p:sp>
    </p:spTree>
    <p:extLst>
      <p:ext uri="{BB962C8B-B14F-4D97-AF65-F5344CB8AC3E}">
        <p14:creationId xmlns:p14="http://schemas.microsoft.com/office/powerpoint/2010/main" val="846409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28D5A-BA53-0948-22F4-626FE0F2F37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4B02B5F-1E96-C5FA-D609-CB5E10899251}"/>
              </a:ext>
            </a:extLst>
          </p:cNvPr>
          <p:cNvSpPr>
            <a:spLocks noGrp="1"/>
          </p:cNvSpPr>
          <p:nvPr>
            <p:ph type="title"/>
          </p:nvPr>
        </p:nvSpPr>
        <p:spPr>
          <a:xfrm>
            <a:off x="491275" y="332656"/>
            <a:ext cx="7886700" cy="543594"/>
          </a:xfrm>
        </p:spPr>
        <p:txBody>
          <a:bodyPr/>
          <a:lstStyle/>
          <a:p>
            <a:pPr algn="l"/>
            <a:r>
              <a:rPr lang="it-IT" sz="3200" b="1" dirty="0">
                <a:solidFill>
                  <a:srgbClr val="C00000"/>
                </a:solidFill>
                <a:latin typeface="Garamond" charset="0"/>
                <a:ea typeface="Garamond" charset="0"/>
                <a:cs typeface="Garamond" charset="0"/>
              </a:rPr>
              <a:t>WP 2: Activities</a:t>
            </a:r>
            <a:br>
              <a:rPr lang="it-IT" sz="3200" b="1" dirty="0">
                <a:solidFill>
                  <a:srgbClr val="C00000"/>
                </a:solidFill>
                <a:latin typeface="Garamond" charset="0"/>
                <a:ea typeface="Garamond" charset="0"/>
                <a:cs typeface="Garamond" charset="0"/>
              </a:rPr>
            </a:br>
            <a:br>
              <a:rPr lang="it-IT" sz="3200" b="1" dirty="0">
                <a:solidFill>
                  <a:srgbClr val="C00000"/>
                </a:solidFill>
                <a:latin typeface="Garamond" charset="0"/>
                <a:ea typeface="Garamond" charset="0"/>
                <a:cs typeface="Garamond" charset="0"/>
              </a:rPr>
            </a:br>
            <a:br>
              <a:rPr lang="it-IT" sz="1100" b="1" dirty="0">
                <a:solidFill>
                  <a:srgbClr val="C00000"/>
                </a:solidFill>
                <a:latin typeface="Garamond" charset="0"/>
                <a:ea typeface="Garamond" charset="0"/>
                <a:cs typeface="Garamond" charset="0"/>
              </a:rPr>
            </a:br>
            <a:br>
              <a:rPr lang="it-IT" sz="4800" dirty="0">
                <a:latin typeface="Garamond" charset="0"/>
                <a:ea typeface="Garamond" charset="0"/>
                <a:cs typeface="Garamond" charset="0"/>
              </a:rPr>
            </a:br>
            <a:br>
              <a:rPr lang="it-IT" sz="4800" dirty="0">
                <a:latin typeface="Garamond" charset="0"/>
                <a:ea typeface="Garamond" charset="0"/>
                <a:cs typeface="Garamond" charset="0"/>
              </a:rPr>
            </a:br>
            <a:br>
              <a:rPr lang="it-IT" dirty="0">
                <a:solidFill>
                  <a:srgbClr val="0070C0"/>
                </a:solidFill>
                <a:latin typeface="Garamond" charset="0"/>
                <a:ea typeface="Garamond" charset="0"/>
                <a:cs typeface="Garamond" charset="0"/>
              </a:rPr>
            </a:br>
            <a:br>
              <a:rPr lang="it-IT" dirty="0">
                <a:solidFill>
                  <a:srgbClr val="0070C0"/>
                </a:solidFill>
                <a:latin typeface="Garamond" charset="0"/>
                <a:ea typeface="Garamond" charset="0"/>
                <a:cs typeface="Garamond" charset="0"/>
              </a:rPr>
            </a:br>
            <a:endParaRPr lang="it-IT" dirty="0">
              <a:solidFill>
                <a:srgbClr val="0070C0"/>
              </a:solidFill>
              <a:latin typeface="Garamond" charset="0"/>
              <a:ea typeface="Garamond" charset="0"/>
              <a:cs typeface="Garamond" charset="0"/>
            </a:endParaRPr>
          </a:p>
        </p:txBody>
      </p:sp>
      <p:sp>
        <p:nvSpPr>
          <p:cNvPr id="3" name="CasellaDiTesto 2">
            <a:extLst>
              <a:ext uri="{FF2B5EF4-FFF2-40B4-BE49-F238E27FC236}">
                <a16:creationId xmlns:a16="http://schemas.microsoft.com/office/drawing/2014/main" id="{401F89E1-7F7C-4DA1-78D6-C6927190E433}"/>
              </a:ext>
            </a:extLst>
          </p:cNvPr>
          <p:cNvSpPr txBox="1"/>
          <p:nvPr/>
        </p:nvSpPr>
        <p:spPr>
          <a:xfrm>
            <a:off x="467544" y="1124744"/>
            <a:ext cx="8208912" cy="5324535"/>
          </a:xfrm>
          <a:prstGeom prst="rect">
            <a:avLst/>
          </a:prstGeom>
          <a:noFill/>
        </p:spPr>
        <p:txBody>
          <a:bodyPr wrap="square" rtlCol="0">
            <a:spAutoFit/>
          </a:bodyPr>
          <a:lstStyle/>
          <a:p>
            <a:pPr marL="342900" indent="-342900" algn="just">
              <a:buFont typeface="Arial" panose="020B0604020202020204" pitchFamily="34" charset="0"/>
              <a:buChar char="•"/>
            </a:pPr>
            <a:r>
              <a:rPr lang="en-US" sz="2000" b="1" dirty="0">
                <a:solidFill>
                  <a:srgbClr val="BD2B0B"/>
                </a:solidFill>
                <a:latin typeface="Garamond" charset="0"/>
                <a:ea typeface="Garamond" charset="0"/>
                <a:cs typeface="Garamond" charset="0"/>
              </a:rPr>
              <a:t>A1) Preparation for cooperative learning</a:t>
            </a:r>
            <a:r>
              <a:rPr lang="en-US" sz="2000" dirty="0">
                <a:latin typeface="Garamond" charset="0"/>
                <a:ea typeface="Garamond" charset="0"/>
                <a:cs typeface="Garamond" charset="0"/>
              </a:rPr>
              <a:t>: the partners make arrangements with the Latin teachers of their institution and/or local schools; agree with them on the activities to be carried out and the timetable; prepare the teaching materials; agree with museums or other institutions that own images to make them accessible and usable to participants in accordance with the laws. </a:t>
            </a:r>
          </a:p>
          <a:p>
            <a:endParaRPr lang="en-US" sz="2000" dirty="0">
              <a:latin typeface="Garamond" charset="0"/>
              <a:ea typeface="Garamond" charset="0"/>
              <a:cs typeface="Garamond" charset="0"/>
            </a:endParaRPr>
          </a:p>
          <a:p>
            <a:pPr marL="342900" indent="-342900" algn="just">
              <a:buFont typeface="Arial" panose="020B0604020202020204" pitchFamily="34" charset="0"/>
              <a:buChar char="•"/>
            </a:pPr>
            <a:r>
              <a:rPr lang="en-US" sz="2000" b="1" dirty="0">
                <a:solidFill>
                  <a:srgbClr val="BD2B0B"/>
                </a:solidFill>
                <a:latin typeface="Garamond" charset="0"/>
                <a:ea typeface="Garamond" charset="0"/>
                <a:cs typeface="Garamond" charset="0"/>
              </a:rPr>
              <a:t>A2) Cooperative learning experience</a:t>
            </a:r>
            <a:r>
              <a:rPr lang="en-US" sz="2000" dirty="0">
                <a:latin typeface="Garamond" charset="0"/>
                <a:ea typeface="Garamond" charset="0"/>
                <a:cs typeface="Garamond" charset="0"/>
              </a:rPr>
              <a:t>: Coordinated by their reference partner, school and HE teachers and students in each country contribute to supplementing the EULALIA Lexicon with translations in their national language, annotations for pronunciation and images being preferably an expression of ancient culture; the images can be purchased online or onsite (e.g. by visiting local museums). Their acquisition must comply with the </a:t>
            </a:r>
            <a:r>
              <a:rPr lang="en-US" sz="2000" dirty="0" err="1">
                <a:latin typeface="Garamond" charset="0"/>
                <a:ea typeface="Garamond" charset="0"/>
                <a:cs typeface="Garamond" charset="0"/>
              </a:rPr>
              <a:t>licences</a:t>
            </a:r>
            <a:r>
              <a:rPr lang="en-US" sz="2000" dirty="0">
                <a:latin typeface="Garamond" charset="0"/>
                <a:ea typeface="Garamond" charset="0"/>
                <a:cs typeface="Garamond" charset="0"/>
              </a:rPr>
              <a:t> and rules regulating the circulation of images. The monitoring of this activity is carried out in Meeting 2. </a:t>
            </a:r>
          </a:p>
          <a:p>
            <a:br>
              <a:rPr lang="it-IT" sz="2000" dirty="0">
                <a:latin typeface="Garamond" charset="0"/>
                <a:ea typeface="Garamond" charset="0"/>
                <a:cs typeface="Garamond" charset="0"/>
              </a:rPr>
            </a:br>
            <a:endParaRPr lang="la-Latn" sz="2000" dirty="0"/>
          </a:p>
        </p:txBody>
      </p:sp>
    </p:spTree>
    <p:extLst>
      <p:ext uri="{BB962C8B-B14F-4D97-AF65-F5344CB8AC3E}">
        <p14:creationId xmlns:p14="http://schemas.microsoft.com/office/powerpoint/2010/main" val="746747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739DBC-FAB1-079F-2C91-22A44C3F5FC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359065CA-17B3-4D51-F333-DB81E7061B49}"/>
              </a:ext>
            </a:extLst>
          </p:cNvPr>
          <p:cNvSpPr>
            <a:spLocks noGrp="1"/>
          </p:cNvSpPr>
          <p:nvPr>
            <p:ph type="title"/>
          </p:nvPr>
        </p:nvSpPr>
        <p:spPr>
          <a:xfrm>
            <a:off x="491275" y="332656"/>
            <a:ext cx="7886700" cy="543594"/>
          </a:xfrm>
        </p:spPr>
        <p:txBody>
          <a:bodyPr/>
          <a:lstStyle/>
          <a:p>
            <a:pPr algn="l"/>
            <a:r>
              <a:rPr lang="it-IT" sz="3200" b="1" dirty="0">
                <a:solidFill>
                  <a:srgbClr val="C00000"/>
                </a:solidFill>
                <a:latin typeface="Garamond" charset="0"/>
                <a:ea typeface="Garamond" charset="0"/>
                <a:cs typeface="Garamond" charset="0"/>
              </a:rPr>
              <a:t>WP 2: Activities</a:t>
            </a:r>
            <a:br>
              <a:rPr lang="it-IT" sz="3200" b="1" dirty="0">
                <a:solidFill>
                  <a:srgbClr val="C00000"/>
                </a:solidFill>
                <a:latin typeface="Garamond" charset="0"/>
                <a:ea typeface="Garamond" charset="0"/>
                <a:cs typeface="Garamond" charset="0"/>
              </a:rPr>
            </a:br>
            <a:br>
              <a:rPr lang="it-IT" sz="3200" b="1" dirty="0">
                <a:solidFill>
                  <a:srgbClr val="C00000"/>
                </a:solidFill>
                <a:latin typeface="Garamond" charset="0"/>
                <a:ea typeface="Garamond" charset="0"/>
                <a:cs typeface="Garamond" charset="0"/>
              </a:rPr>
            </a:br>
            <a:br>
              <a:rPr lang="it-IT" sz="1100" b="1" dirty="0">
                <a:solidFill>
                  <a:srgbClr val="C00000"/>
                </a:solidFill>
                <a:latin typeface="Garamond" charset="0"/>
                <a:ea typeface="Garamond" charset="0"/>
                <a:cs typeface="Garamond" charset="0"/>
              </a:rPr>
            </a:br>
            <a:br>
              <a:rPr lang="it-IT" sz="4800" dirty="0">
                <a:latin typeface="Garamond" charset="0"/>
                <a:ea typeface="Garamond" charset="0"/>
                <a:cs typeface="Garamond" charset="0"/>
              </a:rPr>
            </a:br>
            <a:br>
              <a:rPr lang="it-IT" sz="4800" dirty="0">
                <a:latin typeface="Garamond" charset="0"/>
                <a:ea typeface="Garamond" charset="0"/>
                <a:cs typeface="Garamond" charset="0"/>
              </a:rPr>
            </a:br>
            <a:br>
              <a:rPr lang="it-IT" dirty="0">
                <a:solidFill>
                  <a:srgbClr val="0070C0"/>
                </a:solidFill>
                <a:latin typeface="Garamond" charset="0"/>
                <a:ea typeface="Garamond" charset="0"/>
                <a:cs typeface="Garamond" charset="0"/>
              </a:rPr>
            </a:br>
            <a:br>
              <a:rPr lang="it-IT" dirty="0">
                <a:solidFill>
                  <a:srgbClr val="0070C0"/>
                </a:solidFill>
                <a:latin typeface="Garamond" charset="0"/>
                <a:ea typeface="Garamond" charset="0"/>
                <a:cs typeface="Garamond" charset="0"/>
              </a:rPr>
            </a:br>
            <a:endParaRPr lang="it-IT" dirty="0">
              <a:solidFill>
                <a:srgbClr val="0070C0"/>
              </a:solidFill>
              <a:latin typeface="Garamond" charset="0"/>
              <a:ea typeface="Garamond" charset="0"/>
              <a:cs typeface="Garamond" charset="0"/>
            </a:endParaRPr>
          </a:p>
        </p:txBody>
      </p:sp>
      <p:sp>
        <p:nvSpPr>
          <p:cNvPr id="3" name="CasellaDiTesto 2">
            <a:extLst>
              <a:ext uri="{FF2B5EF4-FFF2-40B4-BE49-F238E27FC236}">
                <a16:creationId xmlns:a16="http://schemas.microsoft.com/office/drawing/2014/main" id="{804FFDEF-2061-C10D-5E62-47E978D328A4}"/>
              </a:ext>
            </a:extLst>
          </p:cNvPr>
          <p:cNvSpPr txBox="1"/>
          <p:nvPr/>
        </p:nvSpPr>
        <p:spPr>
          <a:xfrm>
            <a:off x="467544" y="1124744"/>
            <a:ext cx="8208912" cy="5324535"/>
          </a:xfrm>
          <a:prstGeom prst="rect">
            <a:avLst/>
          </a:prstGeom>
          <a:noFill/>
        </p:spPr>
        <p:txBody>
          <a:bodyPr wrap="square" rtlCol="0">
            <a:spAutoFit/>
          </a:bodyPr>
          <a:lstStyle/>
          <a:p>
            <a:pPr marL="342900" indent="-342900" algn="just">
              <a:buFont typeface="Arial" panose="020B0604020202020204" pitchFamily="34" charset="0"/>
              <a:buChar char="•"/>
            </a:pPr>
            <a:r>
              <a:rPr lang="en-US" sz="2000" b="1" dirty="0">
                <a:solidFill>
                  <a:srgbClr val="BD2B0B"/>
                </a:solidFill>
                <a:latin typeface="Garamond" charset="0"/>
                <a:ea typeface="Garamond" charset="0"/>
                <a:cs typeface="Garamond" charset="0"/>
              </a:rPr>
              <a:t>A3) Producing a Multilingual Lexicon</a:t>
            </a:r>
            <a:r>
              <a:rPr lang="en-US" sz="2000" dirty="0">
                <a:latin typeface="Garamond" charset="0"/>
                <a:ea typeface="Garamond" charset="0"/>
                <a:cs typeface="Garamond" charset="0"/>
              </a:rPr>
              <a:t>: the partners review and select the materials collected by the students and produce a final version of the EULALIA Lexicon with translations into their language, annotations for pronunciation and images. UNIBO will publish it on the project website.</a:t>
            </a:r>
          </a:p>
          <a:p>
            <a:pPr marL="342900" indent="-342900">
              <a:buFont typeface="Arial" panose="020B0604020202020204" pitchFamily="34" charset="0"/>
              <a:buChar char="•"/>
            </a:pPr>
            <a:endParaRPr lang="en-US" sz="2000" dirty="0">
              <a:latin typeface="Garamond" charset="0"/>
              <a:ea typeface="Garamond" charset="0"/>
              <a:cs typeface="Garamond" charset="0"/>
            </a:endParaRPr>
          </a:p>
          <a:p>
            <a:pPr marL="342900" indent="-342900" algn="just">
              <a:buFont typeface="Arial" panose="020B0604020202020204" pitchFamily="34" charset="0"/>
              <a:buChar char="•"/>
            </a:pPr>
            <a:r>
              <a:rPr lang="en-US" sz="2000" b="1" dirty="0">
                <a:solidFill>
                  <a:srgbClr val="BD2B0B"/>
                </a:solidFill>
                <a:latin typeface="Garamond" charset="0"/>
                <a:ea typeface="Garamond" charset="0"/>
                <a:cs typeface="Garamond" charset="0"/>
              </a:rPr>
              <a:t>A4) Inclusive testing and piloting</a:t>
            </a:r>
            <a:r>
              <a:rPr lang="en-US" sz="2000" dirty="0">
                <a:latin typeface="Garamond" charset="0"/>
                <a:ea typeface="Garamond" charset="0"/>
                <a:cs typeface="Garamond" charset="0"/>
              </a:rPr>
              <a:t>: the activity goes in parallel with A2 and A3, testing the activities carried out by each partner and addressed to the students involved in the cooperative learning and to students with special needs and non-mother-language. A4 also verifies to what extent cooperative learning facilitates the achievement of lexical competence as measured by Latin certification, and assesses the actual usefulness of the Multilingual vocabulary for students with special needs and non-mother-language. Moreover, A4 pilots the permanent integration of the Lexicon into the teaching of the partner universities. The results will be evaluated at the final meeting (Meeting 4). </a:t>
            </a:r>
          </a:p>
          <a:p>
            <a:pPr algn="just"/>
            <a:br>
              <a:rPr lang="it-IT" sz="2000" dirty="0">
                <a:latin typeface="Garamond" charset="0"/>
                <a:ea typeface="Garamond" charset="0"/>
                <a:cs typeface="Garamond" charset="0"/>
              </a:rPr>
            </a:br>
            <a:endParaRPr lang="la-Latn" sz="2000" dirty="0"/>
          </a:p>
        </p:txBody>
      </p:sp>
    </p:spTree>
    <p:extLst>
      <p:ext uri="{BB962C8B-B14F-4D97-AF65-F5344CB8AC3E}">
        <p14:creationId xmlns:p14="http://schemas.microsoft.com/office/powerpoint/2010/main" val="2031008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EDC390-D486-5EDC-23F0-DBE3C72230C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F5550FA-8338-C000-C1E8-AB0847F639A4}"/>
              </a:ext>
            </a:extLst>
          </p:cNvPr>
          <p:cNvSpPr>
            <a:spLocks noGrp="1"/>
          </p:cNvSpPr>
          <p:nvPr>
            <p:ph type="title"/>
          </p:nvPr>
        </p:nvSpPr>
        <p:spPr>
          <a:xfrm>
            <a:off x="491275" y="332656"/>
            <a:ext cx="7886700" cy="543594"/>
          </a:xfrm>
        </p:spPr>
        <p:txBody>
          <a:bodyPr/>
          <a:lstStyle/>
          <a:p>
            <a:pPr algn="l"/>
            <a:r>
              <a:rPr lang="it-IT" sz="3200" b="1" dirty="0">
                <a:solidFill>
                  <a:srgbClr val="C00000"/>
                </a:solidFill>
                <a:latin typeface="Garamond" charset="0"/>
                <a:ea typeface="Garamond" charset="0"/>
                <a:cs typeface="Garamond" charset="0"/>
              </a:rPr>
              <a:t>WP 2: Partners’ tasks</a:t>
            </a:r>
            <a:br>
              <a:rPr lang="it-IT" sz="3200" b="1" dirty="0">
                <a:solidFill>
                  <a:srgbClr val="C00000"/>
                </a:solidFill>
                <a:latin typeface="Garamond" charset="0"/>
                <a:ea typeface="Garamond" charset="0"/>
                <a:cs typeface="Garamond" charset="0"/>
              </a:rPr>
            </a:br>
            <a:br>
              <a:rPr lang="it-IT" sz="3200" b="1" dirty="0">
                <a:solidFill>
                  <a:srgbClr val="C00000"/>
                </a:solidFill>
                <a:latin typeface="Garamond" charset="0"/>
                <a:ea typeface="Garamond" charset="0"/>
                <a:cs typeface="Garamond" charset="0"/>
              </a:rPr>
            </a:br>
            <a:br>
              <a:rPr lang="it-IT" sz="1100" b="1" dirty="0">
                <a:solidFill>
                  <a:srgbClr val="C00000"/>
                </a:solidFill>
                <a:latin typeface="Garamond" charset="0"/>
                <a:ea typeface="Garamond" charset="0"/>
                <a:cs typeface="Garamond" charset="0"/>
              </a:rPr>
            </a:br>
            <a:br>
              <a:rPr lang="it-IT" sz="4800" dirty="0">
                <a:latin typeface="Garamond" charset="0"/>
                <a:ea typeface="Garamond" charset="0"/>
                <a:cs typeface="Garamond" charset="0"/>
              </a:rPr>
            </a:br>
            <a:br>
              <a:rPr lang="it-IT" sz="4800" dirty="0">
                <a:latin typeface="Garamond" charset="0"/>
                <a:ea typeface="Garamond" charset="0"/>
                <a:cs typeface="Garamond" charset="0"/>
              </a:rPr>
            </a:br>
            <a:br>
              <a:rPr lang="it-IT" dirty="0">
                <a:solidFill>
                  <a:srgbClr val="0070C0"/>
                </a:solidFill>
                <a:latin typeface="Garamond" charset="0"/>
                <a:ea typeface="Garamond" charset="0"/>
                <a:cs typeface="Garamond" charset="0"/>
              </a:rPr>
            </a:br>
            <a:br>
              <a:rPr lang="it-IT" dirty="0">
                <a:solidFill>
                  <a:srgbClr val="0070C0"/>
                </a:solidFill>
                <a:latin typeface="Garamond" charset="0"/>
                <a:ea typeface="Garamond" charset="0"/>
                <a:cs typeface="Garamond" charset="0"/>
              </a:rPr>
            </a:br>
            <a:endParaRPr lang="it-IT" dirty="0">
              <a:solidFill>
                <a:srgbClr val="0070C0"/>
              </a:solidFill>
              <a:latin typeface="Garamond" charset="0"/>
              <a:ea typeface="Garamond" charset="0"/>
              <a:cs typeface="Garamond" charset="0"/>
            </a:endParaRPr>
          </a:p>
        </p:txBody>
      </p:sp>
      <p:sp>
        <p:nvSpPr>
          <p:cNvPr id="3" name="CasellaDiTesto 2">
            <a:extLst>
              <a:ext uri="{FF2B5EF4-FFF2-40B4-BE49-F238E27FC236}">
                <a16:creationId xmlns:a16="http://schemas.microsoft.com/office/drawing/2014/main" id="{B820F36C-0602-1FBE-F73E-472FD9DFF77E}"/>
              </a:ext>
            </a:extLst>
          </p:cNvPr>
          <p:cNvSpPr txBox="1"/>
          <p:nvPr/>
        </p:nvSpPr>
        <p:spPr>
          <a:xfrm>
            <a:off x="467544" y="1124744"/>
            <a:ext cx="8208912" cy="4001095"/>
          </a:xfrm>
          <a:prstGeom prst="rect">
            <a:avLst/>
          </a:prstGeom>
          <a:noFill/>
        </p:spPr>
        <p:txBody>
          <a:bodyPr wrap="square" rtlCol="0">
            <a:spAutoFit/>
          </a:bodyPr>
          <a:lstStyle/>
          <a:p>
            <a:pPr marL="285750" indent="-285750" algn="just">
              <a:buFont typeface="Arial" panose="020B0604020202020204" pitchFamily="34" charset="0"/>
              <a:buChar char="•"/>
            </a:pPr>
            <a:r>
              <a:rPr lang="en-US" sz="2000" b="1" dirty="0">
                <a:latin typeface="Garamond" charset="0"/>
                <a:ea typeface="Garamond" charset="0"/>
                <a:cs typeface="Garamond" charset="0"/>
              </a:rPr>
              <a:t>USAL</a:t>
            </a:r>
            <a:r>
              <a:rPr lang="en-US" sz="2000" dirty="0">
                <a:latin typeface="Garamond" charset="0"/>
                <a:ea typeface="Garamond" charset="0"/>
                <a:cs typeface="Garamond" charset="0"/>
              </a:rPr>
              <a:t> will provide the other partners with a protocol (</a:t>
            </a:r>
            <a:r>
              <a:rPr lang="en-US" sz="2000" b="1" dirty="0">
                <a:solidFill>
                  <a:srgbClr val="BD2B0B"/>
                </a:solidFill>
                <a:latin typeface="Garamond" charset="0"/>
                <a:ea typeface="Garamond" charset="0"/>
                <a:cs typeface="Garamond" charset="0"/>
              </a:rPr>
              <a:t>A1</a:t>
            </a:r>
            <a:r>
              <a:rPr lang="en-US" sz="2000" dirty="0">
                <a:latin typeface="Garamond" charset="0"/>
                <a:ea typeface="Garamond" charset="0"/>
                <a:cs typeface="Garamond" charset="0"/>
              </a:rPr>
              <a:t>) to effectively present the initiative and prepare the required teaching materials.</a:t>
            </a:r>
          </a:p>
          <a:p>
            <a:pPr marL="285750" indent="-285750" algn="just">
              <a:buFont typeface="Arial" panose="020B0604020202020204" pitchFamily="34" charset="0"/>
              <a:buChar char="•"/>
            </a:pPr>
            <a:endParaRPr lang="en-US" sz="2000" dirty="0">
              <a:latin typeface="Garamond" charset="0"/>
              <a:ea typeface="Garamond" charset="0"/>
              <a:cs typeface="Garamond" charset="0"/>
            </a:endParaRPr>
          </a:p>
          <a:p>
            <a:pPr marL="285750" indent="-285750" algn="just">
              <a:buFont typeface="Arial" panose="020B0604020202020204" pitchFamily="34" charset="0"/>
              <a:buChar char="•"/>
            </a:pPr>
            <a:r>
              <a:rPr lang="en-US" sz="2000" b="1" dirty="0">
                <a:latin typeface="Garamond" charset="0"/>
                <a:ea typeface="Garamond" charset="0"/>
                <a:cs typeface="Garamond" charset="0"/>
              </a:rPr>
              <a:t>ULISB</a:t>
            </a:r>
            <a:r>
              <a:rPr lang="en-US" sz="2000" dirty="0">
                <a:latin typeface="Garamond" charset="0"/>
                <a:ea typeface="Garamond" charset="0"/>
                <a:cs typeface="Garamond" charset="0"/>
              </a:rPr>
              <a:t> will follow the protocol provided by USAL and coordinate the other partners in the cooperative learning activity (</a:t>
            </a:r>
            <a:r>
              <a:rPr lang="en-US" sz="2000" b="1" dirty="0">
                <a:solidFill>
                  <a:srgbClr val="BD2B0B"/>
                </a:solidFill>
                <a:latin typeface="Garamond" charset="0"/>
                <a:ea typeface="Garamond" charset="0"/>
                <a:cs typeface="Garamond" charset="0"/>
              </a:rPr>
              <a:t>A2</a:t>
            </a:r>
            <a:r>
              <a:rPr lang="en-US" sz="2000" dirty="0">
                <a:latin typeface="Garamond" charset="0"/>
                <a:ea typeface="Garamond" charset="0"/>
                <a:cs typeface="Garamond" charset="0"/>
              </a:rPr>
              <a:t>). Each partner will start the production of materials, distribute the lexicon sections according to the competences of the students involved, guide the students in finding images  (online and onsite) consistent with the ancient world, and provide guidance on the </a:t>
            </a:r>
            <a:r>
              <a:rPr lang="en-US" sz="2000" dirty="0" err="1">
                <a:latin typeface="Garamond" charset="0"/>
                <a:ea typeface="Garamond" charset="0"/>
                <a:cs typeface="Garamond" charset="0"/>
              </a:rPr>
              <a:t>licences</a:t>
            </a:r>
            <a:r>
              <a:rPr lang="en-US" sz="2000" dirty="0">
                <a:latin typeface="Garamond" charset="0"/>
                <a:ea typeface="Garamond" charset="0"/>
                <a:cs typeface="Garamond" charset="0"/>
              </a:rPr>
              <a:t> regulating the diffusion of the images. </a:t>
            </a:r>
          </a:p>
          <a:p>
            <a:pPr marL="285750" indent="-285750" algn="just">
              <a:buFont typeface="Arial" panose="020B0604020202020204" pitchFamily="34" charset="0"/>
              <a:buChar char="•"/>
            </a:pPr>
            <a:endParaRPr lang="en-US" sz="2000" dirty="0">
              <a:latin typeface="Garamond" charset="0"/>
              <a:ea typeface="Garamond" charset="0"/>
              <a:cs typeface="Garamond" charset="0"/>
            </a:endParaRPr>
          </a:p>
          <a:p>
            <a:pPr marL="285750" indent="-285750" algn="just">
              <a:buFont typeface="Arial" panose="020B0604020202020204" pitchFamily="34" charset="0"/>
              <a:buChar char="•"/>
            </a:pPr>
            <a:r>
              <a:rPr lang="en-US" sz="2000" b="1" dirty="0">
                <a:latin typeface="Garamond" charset="0"/>
                <a:ea typeface="Garamond" charset="0"/>
                <a:cs typeface="Garamond" charset="0"/>
              </a:rPr>
              <a:t>USAL</a:t>
            </a:r>
            <a:r>
              <a:rPr lang="en-US" sz="2000" dirty="0">
                <a:latin typeface="Garamond" charset="0"/>
                <a:ea typeface="Garamond" charset="0"/>
                <a:cs typeface="Garamond" charset="0"/>
              </a:rPr>
              <a:t> will monitor the activity in </a:t>
            </a:r>
            <a:r>
              <a:rPr lang="en-US" sz="2000" b="1" dirty="0">
                <a:solidFill>
                  <a:srgbClr val="BD2B0B"/>
                </a:solidFill>
                <a:latin typeface="Garamond" charset="0"/>
                <a:ea typeface="Garamond" charset="0"/>
                <a:cs typeface="Garamond" charset="0"/>
              </a:rPr>
              <a:t>M2</a:t>
            </a:r>
            <a:r>
              <a:rPr lang="en-US" sz="2000" dirty="0">
                <a:latin typeface="Garamond" charset="0"/>
                <a:ea typeface="Garamond" charset="0"/>
                <a:cs typeface="Garamond" charset="0"/>
              </a:rPr>
              <a:t>. </a:t>
            </a:r>
          </a:p>
          <a:p>
            <a:pPr marL="285750" indent="-285750" algn="just">
              <a:buFont typeface="Arial" panose="020B0604020202020204" pitchFamily="34" charset="0"/>
              <a:buChar char="•"/>
            </a:pPr>
            <a:endParaRPr lang="en-US" sz="2000" dirty="0">
              <a:latin typeface="Garamond" charset="0"/>
              <a:ea typeface="Garamond" charset="0"/>
              <a:cs typeface="Garamond" charset="0"/>
            </a:endParaRPr>
          </a:p>
          <a:p>
            <a:pPr marL="285750" indent="-285750" algn="just">
              <a:buFont typeface="Arial" panose="020B0604020202020204" pitchFamily="34" charset="0"/>
              <a:buChar char="•"/>
            </a:pPr>
            <a:endParaRPr lang="la-Latn" sz="1400" dirty="0"/>
          </a:p>
        </p:txBody>
      </p:sp>
    </p:spTree>
    <p:extLst>
      <p:ext uri="{BB962C8B-B14F-4D97-AF65-F5344CB8AC3E}">
        <p14:creationId xmlns:p14="http://schemas.microsoft.com/office/powerpoint/2010/main" val="3825176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365907-0063-2E53-2F95-9E98FBE1FB62}"/>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BDFD40E-4329-B8B6-7738-426F05DE6346}"/>
              </a:ext>
            </a:extLst>
          </p:cNvPr>
          <p:cNvSpPr>
            <a:spLocks noGrp="1"/>
          </p:cNvSpPr>
          <p:nvPr>
            <p:ph type="title"/>
          </p:nvPr>
        </p:nvSpPr>
        <p:spPr>
          <a:xfrm>
            <a:off x="491275" y="332656"/>
            <a:ext cx="7886700" cy="543594"/>
          </a:xfrm>
        </p:spPr>
        <p:txBody>
          <a:bodyPr/>
          <a:lstStyle/>
          <a:p>
            <a:pPr algn="l"/>
            <a:r>
              <a:rPr lang="it-IT" sz="3200" b="1" dirty="0">
                <a:solidFill>
                  <a:srgbClr val="C00000"/>
                </a:solidFill>
                <a:latin typeface="Garamond" charset="0"/>
                <a:ea typeface="Garamond" charset="0"/>
                <a:cs typeface="Garamond" charset="0"/>
              </a:rPr>
              <a:t>WP 2: Partners’ tasks</a:t>
            </a:r>
            <a:br>
              <a:rPr lang="it-IT" sz="3200" b="1" dirty="0">
                <a:solidFill>
                  <a:srgbClr val="C00000"/>
                </a:solidFill>
                <a:latin typeface="Garamond" charset="0"/>
                <a:ea typeface="Garamond" charset="0"/>
                <a:cs typeface="Garamond" charset="0"/>
              </a:rPr>
            </a:br>
            <a:br>
              <a:rPr lang="it-IT" sz="3200" b="1" dirty="0">
                <a:solidFill>
                  <a:srgbClr val="C00000"/>
                </a:solidFill>
                <a:latin typeface="Garamond" charset="0"/>
                <a:ea typeface="Garamond" charset="0"/>
                <a:cs typeface="Garamond" charset="0"/>
              </a:rPr>
            </a:br>
            <a:br>
              <a:rPr lang="it-IT" sz="1100" b="1" dirty="0">
                <a:solidFill>
                  <a:srgbClr val="C00000"/>
                </a:solidFill>
                <a:latin typeface="Garamond" charset="0"/>
                <a:ea typeface="Garamond" charset="0"/>
                <a:cs typeface="Garamond" charset="0"/>
              </a:rPr>
            </a:br>
            <a:br>
              <a:rPr lang="it-IT" sz="4800" dirty="0">
                <a:latin typeface="Garamond" charset="0"/>
                <a:ea typeface="Garamond" charset="0"/>
                <a:cs typeface="Garamond" charset="0"/>
              </a:rPr>
            </a:br>
            <a:br>
              <a:rPr lang="it-IT" sz="4800" dirty="0">
                <a:latin typeface="Garamond" charset="0"/>
                <a:ea typeface="Garamond" charset="0"/>
                <a:cs typeface="Garamond" charset="0"/>
              </a:rPr>
            </a:br>
            <a:br>
              <a:rPr lang="it-IT" dirty="0">
                <a:solidFill>
                  <a:srgbClr val="0070C0"/>
                </a:solidFill>
                <a:latin typeface="Garamond" charset="0"/>
                <a:ea typeface="Garamond" charset="0"/>
                <a:cs typeface="Garamond" charset="0"/>
              </a:rPr>
            </a:br>
            <a:br>
              <a:rPr lang="it-IT" dirty="0">
                <a:solidFill>
                  <a:srgbClr val="0070C0"/>
                </a:solidFill>
                <a:latin typeface="Garamond" charset="0"/>
                <a:ea typeface="Garamond" charset="0"/>
                <a:cs typeface="Garamond" charset="0"/>
              </a:rPr>
            </a:br>
            <a:endParaRPr lang="it-IT" dirty="0">
              <a:solidFill>
                <a:srgbClr val="0070C0"/>
              </a:solidFill>
              <a:latin typeface="Garamond" charset="0"/>
              <a:ea typeface="Garamond" charset="0"/>
              <a:cs typeface="Garamond" charset="0"/>
            </a:endParaRPr>
          </a:p>
        </p:txBody>
      </p:sp>
      <p:sp>
        <p:nvSpPr>
          <p:cNvPr id="3" name="CasellaDiTesto 2">
            <a:extLst>
              <a:ext uri="{FF2B5EF4-FFF2-40B4-BE49-F238E27FC236}">
                <a16:creationId xmlns:a16="http://schemas.microsoft.com/office/drawing/2014/main" id="{DE3397C2-FCC3-2F5A-C597-868C5E5CE3ED}"/>
              </a:ext>
            </a:extLst>
          </p:cNvPr>
          <p:cNvSpPr txBox="1"/>
          <p:nvPr/>
        </p:nvSpPr>
        <p:spPr>
          <a:xfrm>
            <a:off x="467544" y="1124744"/>
            <a:ext cx="8208912" cy="4216539"/>
          </a:xfrm>
          <a:prstGeom prst="rect">
            <a:avLst/>
          </a:prstGeom>
          <a:noFill/>
        </p:spPr>
        <p:txBody>
          <a:bodyPr wrap="square" rtlCol="0">
            <a:spAutoFit/>
          </a:bodyPr>
          <a:lstStyle/>
          <a:p>
            <a:pPr marL="285750" indent="-285750" algn="just">
              <a:buFont typeface="Arial" panose="020B0604020202020204" pitchFamily="34" charset="0"/>
              <a:buChar char="•"/>
            </a:pPr>
            <a:r>
              <a:rPr lang="en-US" sz="2000" b="1" dirty="0">
                <a:latin typeface="Garamond" charset="0"/>
                <a:ea typeface="Garamond" charset="0"/>
                <a:cs typeface="Garamond" charset="0"/>
              </a:rPr>
              <a:t>UR</a:t>
            </a:r>
            <a:r>
              <a:rPr lang="en-US" sz="2000" dirty="0">
                <a:latin typeface="Garamond" charset="0"/>
                <a:ea typeface="Garamond" charset="0"/>
                <a:cs typeface="Garamond" charset="0"/>
              </a:rPr>
              <a:t> will coordinate the partners in the gradual revision of the materials and edit the Multilingual Lexicon (</a:t>
            </a:r>
            <a:r>
              <a:rPr lang="en-US" sz="2000" b="1" dirty="0">
                <a:solidFill>
                  <a:srgbClr val="BD2B0B"/>
                </a:solidFill>
                <a:latin typeface="Garamond" charset="0"/>
                <a:ea typeface="Garamond" charset="0"/>
                <a:cs typeface="Garamond" charset="0"/>
              </a:rPr>
              <a:t>A3</a:t>
            </a:r>
            <a:r>
              <a:rPr lang="en-US" sz="2000" dirty="0">
                <a:latin typeface="Garamond" charset="0"/>
                <a:ea typeface="Garamond" charset="0"/>
                <a:cs typeface="Garamond" charset="0"/>
              </a:rPr>
              <a:t>). </a:t>
            </a:r>
          </a:p>
          <a:p>
            <a:pPr marL="285750" indent="-285750" algn="just">
              <a:buFont typeface="Arial" panose="020B0604020202020204" pitchFamily="34" charset="0"/>
              <a:buChar char="•"/>
            </a:pPr>
            <a:endParaRPr lang="en-US" sz="2000" b="1" dirty="0">
              <a:latin typeface="Garamond" charset="0"/>
              <a:ea typeface="Garamond" charset="0"/>
              <a:cs typeface="Garamond" charset="0"/>
            </a:endParaRPr>
          </a:p>
          <a:p>
            <a:pPr marL="285750" indent="-285750" algn="just">
              <a:buFont typeface="Arial" panose="020B0604020202020204" pitchFamily="34" charset="0"/>
              <a:buChar char="•"/>
            </a:pPr>
            <a:r>
              <a:rPr lang="en-US" sz="2000" b="1" dirty="0">
                <a:latin typeface="Garamond" charset="0"/>
                <a:ea typeface="Garamond" charset="0"/>
                <a:cs typeface="Garamond" charset="0"/>
              </a:rPr>
              <a:t>UNIBO</a:t>
            </a:r>
            <a:r>
              <a:rPr lang="en-US" sz="2000" dirty="0">
                <a:latin typeface="Garamond" charset="0"/>
                <a:ea typeface="Garamond" charset="0"/>
                <a:cs typeface="Garamond" charset="0"/>
              </a:rPr>
              <a:t> will make the Lexicon available in open access on the project website (</a:t>
            </a:r>
            <a:r>
              <a:rPr lang="en-US" sz="2000" b="1" dirty="0">
                <a:solidFill>
                  <a:srgbClr val="BD2B0B"/>
                </a:solidFill>
                <a:latin typeface="Garamond" charset="0"/>
                <a:ea typeface="Garamond" charset="0"/>
                <a:cs typeface="Garamond" charset="0"/>
              </a:rPr>
              <a:t>A3</a:t>
            </a:r>
            <a:r>
              <a:rPr lang="en-US" sz="2000" dirty="0">
                <a:latin typeface="Garamond" charset="0"/>
                <a:ea typeface="Garamond" charset="0"/>
                <a:cs typeface="Garamond" charset="0"/>
              </a:rPr>
              <a:t>).</a:t>
            </a:r>
          </a:p>
          <a:p>
            <a:pPr marL="285750" indent="-285750" algn="just">
              <a:buFont typeface="Arial" panose="020B0604020202020204" pitchFamily="34" charset="0"/>
              <a:buChar char="•"/>
            </a:pPr>
            <a:endParaRPr lang="en-US" sz="2000" dirty="0">
              <a:latin typeface="Garamond" charset="0"/>
              <a:ea typeface="Garamond" charset="0"/>
              <a:cs typeface="Garamond" charset="0"/>
            </a:endParaRPr>
          </a:p>
          <a:p>
            <a:pPr marL="285750" indent="-285750" algn="just">
              <a:buFont typeface="Arial" panose="020B0604020202020204" pitchFamily="34" charset="0"/>
              <a:buChar char="•"/>
            </a:pPr>
            <a:r>
              <a:rPr lang="en-US" sz="2000" b="1" dirty="0">
                <a:latin typeface="Garamond" charset="0"/>
                <a:ea typeface="Garamond" charset="0"/>
                <a:cs typeface="Garamond" charset="0"/>
              </a:rPr>
              <a:t>UNIBO</a:t>
            </a:r>
            <a:r>
              <a:rPr lang="en-US" sz="2000" dirty="0">
                <a:latin typeface="Garamond" charset="0"/>
                <a:ea typeface="Garamond" charset="0"/>
                <a:cs typeface="Garamond" charset="0"/>
              </a:rPr>
              <a:t> will coordinate the testing activities carried out by each partner on the students who participate in cooperative learning (</a:t>
            </a:r>
            <a:r>
              <a:rPr lang="en-US" sz="2000" b="1" dirty="0">
                <a:solidFill>
                  <a:srgbClr val="BD2B0B"/>
                </a:solidFill>
                <a:latin typeface="Garamond" charset="0"/>
                <a:ea typeface="Garamond" charset="0"/>
                <a:cs typeface="Garamond" charset="0"/>
              </a:rPr>
              <a:t>A4</a:t>
            </a:r>
            <a:r>
              <a:rPr lang="en-US" sz="2000" dirty="0">
                <a:latin typeface="Garamond" charset="0"/>
                <a:ea typeface="Garamond" charset="0"/>
                <a:cs typeface="Garamond" charset="0"/>
              </a:rPr>
              <a:t>). UNIBO will also supervise the timetable of the individual working groups and offer specific activities for non-native students and those with special needs. These groups will participate in the testing according to the policies of each partner’s institution. UNIBO will present the results of this activity at </a:t>
            </a:r>
            <a:r>
              <a:rPr lang="en-US" sz="2000" b="1" dirty="0">
                <a:solidFill>
                  <a:srgbClr val="BD2B0B"/>
                </a:solidFill>
                <a:latin typeface="Garamond" charset="0"/>
                <a:ea typeface="Garamond" charset="0"/>
                <a:cs typeface="Garamond" charset="0"/>
              </a:rPr>
              <a:t>M4</a:t>
            </a:r>
            <a:r>
              <a:rPr lang="en-US" sz="1400" dirty="0">
                <a:latin typeface="Garamond" charset="0"/>
                <a:ea typeface="Garamond" charset="0"/>
                <a:cs typeface="Garamond" charset="0"/>
              </a:rPr>
              <a:t>.</a:t>
            </a:r>
          </a:p>
          <a:p>
            <a:pPr algn="just"/>
            <a:br>
              <a:rPr lang="it-IT" sz="1400" dirty="0">
                <a:latin typeface="Garamond" charset="0"/>
                <a:ea typeface="Garamond" charset="0"/>
                <a:cs typeface="Garamond" charset="0"/>
              </a:rPr>
            </a:br>
            <a:endParaRPr lang="la-Latn" sz="1400" dirty="0"/>
          </a:p>
        </p:txBody>
      </p:sp>
    </p:spTree>
    <p:extLst>
      <p:ext uri="{BB962C8B-B14F-4D97-AF65-F5344CB8AC3E}">
        <p14:creationId xmlns:p14="http://schemas.microsoft.com/office/powerpoint/2010/main" val="3253961472"/>
      </p:ext>
    </p:extLst>
  </p:cSld>
  <p:clrMapOvr>
    <a:masterClrMapping/>
  </p:clrMapOvr>
</p:sld>
</file>

<file path=ppt/theme/theme1.xml><?xml version="1.0" encoding="utf-8"?>
<a:theme xmlns:a="http://schemas.openxmlformats.org/drawingml/2006/main" name="COPERTIN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4000" b="1" dirty="0" smtClean="0">
            <a:solidFill>
              <a:schemeClr val="bg1"/>
            </a:solidFill>
            <a:latin typeface="Century Gothic" panose="020B0502020202020204" pitchFamily="34" charset="0"/>
          </a:defRPr>
        </a:defPPr>
      </a:lstStyle>
    </a:txDef>
  </a:objectDefaults>
  <a:extraClrSchemeLst/>
</a:theme>
</file>

<file path=ppt/theme/theme2.xml><?xml version="1.0" encoding="utf-8"?>
<a:theme xmlns:a="http://schemas.openxmlformats.org/drawingml/2006/main" name="DIAPOSITIV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HIUSURA">
  <a:themeElements>
    <a:clrScheme name="Personalizzato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EEECE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2868</TotalTime>
  <Words>1860</Words>
  <Application>Microsoft Office PowerPoint</Application>
  <PresentationFormat>Presentazione su schermo (4:3)</PresentationFormat>
  <Paragraphs>140</Paragraphs>
  <Slides>17</Slides>
  <Notes>1</Notes>
  <HiddenSlides>0</HiddenSlides>
  <MMClips>0</MMClips>
  <ScaleCrop>false</ScaleCrop>
  <HeadingPairs>
    <vt:vector size="6" baseType="variant">
      <vt:variant>
        <vt:lpstr>Caratteri utilizzati</vt:lpstr>
      </vt:variant>
      <vt:variant>
        <vt:i4>5</vt:i4>
      </vt:variant>
      <vt:variant>
        <vt:lpstr>Tema</vt:lpstr>
      </vt:variant>
      <vt:variant>
        <vt:i4>3</vt:i4>
      </vt:variant>
      <vt:variant>
        <vt:lpstr>Titoli diapositive</vt:lpstr>
      </vt:variant>
      <vt:variant>
        <vt:i4>17</vt:i4>
      </vt:variant>
    </vt:vector>
  </HeadingPairs>
  <TitlesOfParts>
    <vt:vector size="25" baseType="lpstr">
      <vt:lpstr>Arial</vt:lpstr>
      <vt:lpstr>Calibri</vt:lpstr>
      <vt:lpstr>Century Gothic</vt:lpstr>
      <vt:lpstr>Garamond</vt:lpstr>
      <vt:lpstr>Wingdings</vt:lpstr>
      <vt:lpstr>COPERTINA</vt:lpstr>
      <vt:lpstr>DIAPOSITIVE</vt:lpstr>
      <vt:lpstr>CHIUSURA</vt:lpstr>
      <vt:lpstr>Presentazione standard di PowerPoint</vt:lpstr>
      <vt:lpstr>WP 2: Building a multilingual and visual             Latin lexicon    </vt:lpstr>
      <vt:lpstr>WP 2: Objectives       </vt:lpstr>
      <vt:lpstr>WP 2: Objectives       </vt:lpstr>
      <vt:lpstr>WP 2: Results       </vt:lpstr>
      <vt:lpstr>WP 2: Activities       </vt:lpstr>
      <vt:lpstr>WP 2: Activities       </vt:lpstr>
      <vt:lpstr>WP 2: Partners’ tasks       </vt:lpstr>
      <vt:lpstr>WP 2: Partners’ tasks       </vt:lpstr>
      <vt:lpstr>WP 2: Timetable       </vt:lpstr>
      <vt:lpstr>WP 2: Overview       </vt:lpstr>
      <vt:lpstr>WP 2: To-do list Dec 2024 – Jan 2025 (A1)       </vt:lpstr>
      <vt:lpstr>Some guidelines on the collection of images     </vt:lpstr>
      <vt:lpstr>WP 2: Expected participants       </vt:lpstr>
      <vt:lpstr>WP 2: Indicators       </vt:lpstr>
      <vt:lpstr>WP 2: Indicators       </vt:lpstr>
      <vt:lpstr>Presentazione standard di PowerPoint</vt:lpstr>
    </vt:vector>
  </TitlesOfParts>
  <Company>Università di Bologna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Tommaso Ricchieri</cp:lastModifiedBy>
  <cp:revision>196</cp:revision>
  <dcterms:created xsi:type="dcterms:W3CDTF">2017-11-13T10:11:35Z</dcterms:created>
  <dcterms:modified xsi:type="dcterms:W3CDTF">2024-11-18T11:39:35Z</dcterms:modified>
</cp:coreProperties>
</file>