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95" r:id="rId4"/>
    <p:sldId id="269" r:id="rId5"/>
    <p:sldId id="321" r:id="rId6"/>
    <p:sldId id="324" r:id="rId7"/>
    <p:sldId id="322" r:id="rId8"/>
    <p:sldId id="336" r:id="rId9"/>
    <p:sldId id="313" r:id="rId10"/>
    <p:sldId id="319" r:id="rId11"/>
    <p:sldId id="315" r:id="rId12"/>
    <p:sldId id="330" r:id="rId13"/>
    <p:sldId id="327" r:id="rId14"/>
    <p:sldId id="328" r:id="rId15"/>
    <p:sldId id="335" r:id="rId16"/>
    <p:sldId id="317" r:id="rId17"/>
    <p:sldId id="314" r:id="rId18"/>
    <p:sldId id="338" r:id="rId19"/>
    <p:sldId id="318" r:id="rId20"/>
    <p:sldId id="320" r:id="rId21"/>
    <p:sldId id="325" r:id="rId22"/>
    <p:sldId id="339" r:id="rId23"/>
    <p:sldId id="340" r:id="rId24"/>
    <p:sldId id="332" r:id="rId25"/>
    <p:sldId id="331" r:id="rId26"/>
    <p:sldId id="283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3529" autoAdjust="0"/>
  </p:normalViewPr>
  <p:slideViewPr>
    <p:cSldViewPr showGuides="1">
      <p:cViewPr varScale="1">
        <p:scale>
          <a:sx n="105" d="100"/>
          <a:sy n="105" d="100"/>
        </p:scale>
        <p:origin x="140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1" y="1701318"/>
            <a:ext cx="3526945" cy="24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12" y="5693184"/>
            <a:ext cx="1583526" cy="111996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57" y="405065"/>
            <a:ext cx="2778684" cy="19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.it/sitoweb/michele.corgatelli2/en" TargetMode="External"/><Relationship Id="rId2" Type="http://schemas.openxmlformats.org/officeDocument/2006/relationships/hyperlink" Target="mailto:michele.corgatelli2@unibo.it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DC0D451-C212-BFD5-7CAD-13DB5CF10F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9566" y="548680"/>
            <a:ext cx="7513098" cy="4536504"/>
          </a:xfrm>
        </p:spPr>
        <p:txBody>
          <a:bodyPr/>
          <a:lstStyle/>
          <a:p>
            <a:pPr algn="ctr"/>
            <a:r>
              <a:rPr lang="en-CA" sz="3200" b="0" cap="small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Public Goals and Private Duties in the Corporate Sustainability Due Diligence Directive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E2E52E-C21F-5CA5-AAA9-5517459A21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3615" y="4293096"/>
            <a:ext cx="7105649" cy="216024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500" b="0" i="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16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Michele Corgatelli (LLM by Research, University of Glasgow)</a:t>
            </a:r>
          </a:p>
          <a:p>
            <a:pPr>
              <a:spcBef>
                <a:spcPts val="0"/>
              </a:spcBef>
            </a:pPr>
            <a:endParaRPr lang="en-US" sz="1600" b="0" i="0" dirty="0">
              <a:solidFill>
                <a:schemeClr val="tx1"/>
              </a:solidFill>
              <a:effectLst/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16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Ph.D. Student in Legal Studies</a:t>
            </a:r>
            <a:r>
              <a:rPr lang="en-US" sz="16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cs typeface="Times New Roman" panose="02020603050405020304" pitchFamily="18" charset="0"/>
              </a:rPr>
              <a:t> University of Bologna</a:t>
            </a:r>
          </a:p>
          <a:p>
            <a:pPr algn="r"/>
            <a:r>
              <a:rPr lang="it-IT" sz="1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Visiting </a:t>
            </a:r>
            <a:r>
              <a:rPr lang="it-IT" sz="1600" dirty="0" err="1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Student</a:t>
            </a:r>
            <a:r>
              <a:rPr lang="it-IT" sz="1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European</a:t>
            </a:r>
            <a:r>
              <a:rPr lang="it-IT" sz="16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University Institute</a:t>
            </a:r>
          </a:p>
        </p:txBody>
      </p:sp>
    </p:spTree>
    <p:extLst>
      <p:ext uri="{BB962C8B-B14F-4D97-AF65-F5344CB8AC3E}">
        <p14:creationId xmlns:p14="http://schemas.microsoft.com/office/powerpoint/2010/main" val="64747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392C5F-7CE3-64AC-46B8-BD034A214509}"/>
              </a:ext>
            </a:extLst>
          </p:cNvPr>
          <p:cNvSpPr txBox="1"/>
          <p:nvPr/>
        </p:nvSpPr>
        <p:spPr>
          <a:xfrm>
            <a:off x="407368" y="1700808"/>
            <a:ext cx="11377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Providing context to corporate law scholars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Assessing the integration of public goals (set jointly by State actors) into the private duties of EU large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Exploring the implications of this integration on the interpretation of the legal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6341D-92E5-8D42-A959-F4974E104728}"/>
              </a:ext>
            </a:extLst>
          </p:cNvPr>
          <p:cNvSpPr txBox="1"/>
          <p:nvPr/>
        </p:nvSpPr>
        <p:spPr>
          <a:xfrm>
            <a:off x="377969" y="548680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This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paper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aims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at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944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392C5F-7CE3-64AC-46B8-BD034A214509}"/>
              </a:ext>
            </a:extLst>
          </p:cNvPr>
          <p:cNvSpPr txBox="1"/>
          <p:nvPr/>
        </p:nvSpPr>
        <p:spPr>
          <a:xfrm>
            <a:off x="1667508" y="857691"/>
            <a:ext cx="88569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California Transparency in Supply Chains 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French Duty of Vigilance Law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effectLst/>
                <a:latin typeface="Book Antiqua" panose="02040602050305030304" pitchFamily="18" charset="0"/>
              </a:rPr>
              <a:t>Dutch Responsible and </a:t>
            </a:r>
            <a:r>
              <a:rPr lang="it-IT" sz="2400" b="0" i="0" u="none" strike="noStrike" dirty="0" err="1">
                <a:effectLst/>
                <a:latin typeface="Book Antiqua" panose="02040602050305030304" pitchFamily="18" charset="0"/>
              </a:rPr>
              <a:t>Sustainable</a:t>
            </a:r>
            <a:r>
              <a:rPr lang="it-IT" sz="2400" b="0" i="0" u="none" strike="noStrike" dirty="0">
                <a:effectLst/>
                <a:latin typeface="Book Antiqua" panose="02040602050305030304" pitchFamily="18" charset="0"/>
              </a:rPr>
              <a:t> International Business </a:t>
            </a:r>
            <a:r>
              <a:rPr lang="it-IT" sz="2400" b="0" i="0" u="none" strike="noStrike" dirty="0" err="1">
                <a:effectLst/>
                <a:latin typeface="Book Antiqua" panose="02040602050305030304" pitchFamily="18" charset="0"/>
              </a:rPr>
              <a:t>Conduct</a:t>
            </a:r>
            <a:r>
              <a:rPr lang="it-IT" sz="2400" b="0" i="0" u="none" strike="noStrike" dirty="0">
                <a:effectLst/>
                <a:latin typeface="Book Antiqua" panose="02040602050305030304" pitchFamily="18" charset="0"/>
              </a:rPr>
              <a:t> Act</a:t>
            </a:r>
            <a:endParaRPr lang="en-US" sz="2400" dirty="0">
              <a:effectLst/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Norwegian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Supply Chain </a:t>
            </a:r>
            <a:r>
              <a:rPr lang="it-IT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Transparency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Act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German Supply Chain Due Diligence Act</a:t>
            </a:r>
            <a:r>
              <a:rPr lang="it-IT" sz="2400" dirty="0">
                <a:effectLst/>
                <a:latin typeface="Book Antiqua" panose="02040602050305030304" pitchFamily="18" charset="0"/>
              </a:rPr>
              <a:t> </a:t>
            </a:r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Modern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Slavery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Act (UK, Australia, Canada)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Dodd-Frank Wall Street Reform and Consumer Protection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Regulation (EU) 2017/821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Scope of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Social v. environmental aspect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Procedures established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Enforcement (public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v. private)</a:t>
            </a:r>
            <a:endParaRPr lang="en-US" sz="2400" dirty="0">
              <a:solidFill>
                <a:srgbClr val="00000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268EB7-6F4A-EFE5-A0D4-E6DF2294E60A}"/>
              </a:ext>
            </a:extLst>
          </p:cNvPr>
          <p:cNvSpPr txBox="1"/>
          <p:nvPr/>
        </p:nvSpPr>
        <p:spPr>
          <a:xfrm>
            <a:off x="1667508" y="27291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Context</a:t>
            </a:r>
            <a:endParaRPr lang="it-IT" sz="3200" b="1" dirty="0">
              <a:solidFill>
                <a:srgbClr val="C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4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iso umano, testo, collage, vestiti&#10;&#10;Descrizione generata automaticamente">
            <a:extLst>
              <a:ext uri="{FF2B5EF4-FFF2-40B4-BE49-F238E27FC236}">
                <a16:creationId xmlns:a16="http://schemas.microsoft.com/office/drawing/2014/main" id="{769C5D05-9483-0948-5FE5-2C5C446B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0"/>
            <a:ext cx="4812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B67C4B-5B54-9B0A-1BC7-20DA684F950A}"/>
              </a:ext>
            </a:extLst>
          </p:cNvPr>
          <p:cNvSpPr txBox="1"/>
          <p:nvPr/>
        </p:nvSpPr>
        <p:spPr>
          <a:xfrm>
            <a:off x="1732697" y="2459504"/>
            <a:ext cx="9073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International standards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U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N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Sustainable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Goals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Paris Agreement</a:t>
            </a:r>
            <a:endParaRPr lang="en-US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International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Treaties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listed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in the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Annex</a:t>
            </a:r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84E39-1360-1120-7441-413ECC4FC326}"/>
              </a:ext>
            </a:extLst>
          </p:cNvPr>
          <p:cNvSpPr txBox="1"/>
          <p:nvPr/>
        </p:nvSpPr>
        <p:spPr>
          <a:xfrm>
            <a:off x="695400" y="1052736"/>
            <a:ext cx="111476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Four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level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integration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public goals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into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private duties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34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990780D-1246-6C6C-ACCC-DB44217B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7" y="1628800"/>
            <a:ext cx="11925359" cy="288032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0A0B08-A2F1-3304-A9CB-62067E055DD6}"/>
              </a:ext>
            </a:extLst>
          </p:cNvPr>
          <p:cNvSpPr txBox="1"/>
          <p:nvPr/>
        </p:nvSpPr>
        <p:spPr>
          <a:xfrm>
            <a:off x="2376271" y="620688"/>
            <a:ext cx="7439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340725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19C099-4B63-7CCF-CB0A-8FB106725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16632"/>
            <a:ext cx="8928992" cy="63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3A3ED9-6772-B6BE-4B3D-0944AA55D99D}"/>
              </a:ext>
            </a:extLst>
          </p:cNvPr>
          <p:cNvSpPr txBox="1"/>
          <p:nvPr/>
        </p:nvSpPr>
        <p:spPr>
          <a:xfrm>
            <a:off x="983432" y="1905506"/>
            <a:ext cx="105131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adoption of due diligence policies </a:t>
            </a: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 of actual and potential adverse human rights and environmental impacts </a:t>
            </a: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 to actual adverse impacts </a:t>
            </a: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complaints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2ECD4-E554-925C-7AF3-362375833DB2}"/>
              </a:ext>
            </a:extLst>
          </p:cNvPr>
          <p:cNvSpPr txBox="1"/>
          <p:nvPr/>
        </p:nvSpPr>
        <p:spPr>
          <a:xfrm>
            <a:off x="5166899" y="1093961"/>
            <a:ext cx="1858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CSDDD: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251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documento, bianco&#10;&#10;Descrizione generata automaticamente">
            <a:extLst>
              <a:ext uri="{FF2B5EF4-FFF2-40B4-BE49-F238E27FC236}">
                <a16:creationId xmlns:a16="http://schemas.microsoft.com/office/drawing/2014/main" id="{0DA0E49E-92A4-0A1C-37EF-7FD47128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916831"/>
            <a:ext cx="11712624" cy="361423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07C7AD8-A1D0-4CD5-74BF-379357F48A06}"/>
              </a:ext>
            </a:extLst>
          </p:cNvPr>
          <p:cNvSpPr txBox="1"/>
          <p:nvPr/>
        </p:nvSpPr>
        <p:spPr>
          <a:xfrm>
            <a:off x="1859871" y="620688"/>
            <a:ext cx="84722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UN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Sustainable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Goals &amp; Paris Agreement</a:t>
            </a:r>
          </a:p>
        </p:txBody>
      </p:sp>
    </p:spTree>
    <p:extLst>
      <p:ext uri="{BB962C8B-B14F-4D97-AF65-F5344CB8AC3E}">
        <p14:creationId xmlns:p14="http://schemas.microsoft.com/office/powerpoint/2010/main" val="3876876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schermata, lettera&#10;&#10;Descrizione generata automaticamente">
            <a:extLst>
              <a:ext uri="{FF2B5EF4-FFF2-40B4-BE49-F238E27FC236}">
                <a16:creationId xmlns:a16="http://schemas.microsoft.com/office/drawing/2014/main" id="{23FF1F24-2FA3-75BF-E592-085FEE31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60648"/>
            <a:ext cx="11542208" cy="55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1488CAEF-5205-275F-9521-ABF2A16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836712"/>
            <a:ext cx="9187358" cy="47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B64F9528-2259-D941-2AD2-594041122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75748"/>
            <a:ext cx="7480622" cy="667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897BFD-B56D-4198-2C01-4B913F514D79}"/>
              </a:ext>
            </a:extLst>
          </p:cNvPr>
          <p:cNvSpPr txBox="1"/>
          <p:nvPr/>
        </p:nvSpPr>
        <p:spPr>
          <a:xfrm>
            <a:off x="947427" y="1352957"/>
            <a:ext cx="102971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no poverty (n. 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good health and well-being (n. 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gender equality (n. 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clean water and sanitation (n. 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decent work and economic growth (n. 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industry, innovation and infrastructure (n. 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reduced inequalities (n. 10)</a:t>
            </a:r>
            <a:endParaRPr lang="en-GB" sz="2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peace, justice and strong institutions (n. 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target n. 12.6 mentions the encouragement of sustainable corporate practices</a:t>
            </a:r>
            <a:endParaRPr lang="it-IT" sz="24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oal n. 17 designates a role for businesses in assisting governments in addressing the other state-centred </a:t>
            </a:r>
            <a:r>
              <a:rPr lang="it-IT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endParaRPr lang="it-IT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A7547-47B9-8DAD-5CE6-96C44EF16970}"/>
              </a:ext>
            </a:extLst>
          </p:cNvPr>
          <p:cNvSpPr txBox="1"/>
          <p:nvPr/>
        </p:nvSpPr>
        <p:spPr>
          <a:xfrm>
            <a:off x="5166899" y="491183"/>
            <a:ext cx="1858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CSDDD: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80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897BFD-B56D-4198-2C01-4B913F514D79}"/>
              </a:ext>
            </a:extLst>
          </p:cNvPr>
          <p:cNvSpPr txBox="1"/>
          <p:nvPr/>
        </p:nvSpPr>
        <p:spPr>
          <a:xfrm>
            <a:off x="731404" y="1628800"/>
            <a:ext cx="107291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30 of the European Commission’s proposal: the deadline for the transposition of the Directive 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set at 2 years from the day of its entry into force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 States shall apply the </a:t>
            </a:r>
            <a:r>
              <a:rPr lang="en-US" sz="24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 </a:t>
            </a:r>
            <a:r>
              <a:rPr lang="en-US" sz="240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240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 or 4 years from its entry into force on the basis of different thresholds related to the companies’ size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</a:t>
            </a:r>
            <a:r>
              <a:rPr lang="en-GB" sz="24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he prevention and mitigation of potential adverse impacts through preventive action plans will require consultations with affected stakeholders (Art. 7)</a:t>
            </a:r>
            <a:endParaRPr lang="it-IT" sz="2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6AFE8-8C52-34E0-60EE-FAD27BDA6263}"/>
              </a:ext>
            </a:extLst>
          </p:cNvPr>
          <p:cNvSpPr txBox="1"/>
          <p:nvPr/>
        </p:nvSpPr>
        <p:spPr>
          <a:xfrm>
            <a:off x="4090483" y="548680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An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impossible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 goal?</a:t>
            </a:r>
          </a:p>
        </p:txBody>
      </p:sp>
    </p:spTree>
    <p:extLst>
      <p:ext uri="{BB962C8B-B14F-4D97-AF65-F5344CB8AC3E}">
        <p14:creationId xmlns:p14="http://schemas.microsoft.com/office/powerpoint/2010/main" val="3808076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arattere, algebra&#10;&#10;Descrizione generata automaticamente">
            <a:extLst>
              <a:ext uri="{FF2B5EF4-FFF2-40B4-BE49-F238E27FC236}">
                <a16:creationId xmlns:a16="http://schemas.microsoft.com/office/drawing/2014/main" id="{32422858-C1C1-F5FB-6C47-16BDB876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" y="1916832"/>
            <a:ext cx="12025340" cy="237626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60AC90-96D8-A446-1FB0-C7C32EBC2807}"/>
              </a:ext>
            </a:extLst>
          </p:cNvPr>
          <p:cNvSpPr txBox="1"/>
          <p:nvPr/>
        </p:nvSpPr>
        <p:spPr>
          <a:xfrm>
            <a:off x="1787863" y="692696"/>
            <a:ext cx="8616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International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Treaties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listed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in the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Annex</a:t>
            </a:r>
            <a:endParaRPr lang="it-IT" sz="3200" b="1" dirty="0">
              <a:solidFill>
                <a:srgbClr val="C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33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B67C4B-5B54-9B0A-1BC7-20DA684F950A}"/>
              </a:ext>
            </a:extLst>
          </p:cNvPr>
          <p:cNvSpPr txBox="1"/>
          <p:nvPr/>
        </p:nvSpPr>
        <p:spPr>
          <a:xfrm>
            <a:off x="479376" y="1340768"/>
            <a:ext cx="112332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 sz="2400" b="1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The </a:t>
            </a:r>
            <a:r>
              <a:rPr lang="it-IT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origins</a:t>
            </a: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the </a:t>
            </a:r>
            <a:r>
              <a:rPr lang="it-IT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initiative</a:t>
            </a: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are key to the </a:t>
            </a:r>
            <a:r>
              <a:rPr lang="it-IT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interpretation</a:t>
            </a: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</a:t>
            </a:r>
            <a:r>
              <a:rPr lang="it-IT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this</a:t>
            </a: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legal</a:t>
            </a:r>
            <a:r>
              <a:rPr lang="it-IT" sz="2400" b="1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text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Business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lawyers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are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familiar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with the concept of due diligence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≠ business due diligence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Overview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third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parties’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conduct</a:t>
            </a:r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Impacts (double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materiality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principle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Risk management (=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prevention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externalities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Enforcement (public v. private)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Extra-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territorial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effects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(global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value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chains)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International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treaties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(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how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can companies </a:t>
            </a:r>
            <a:r>
              <a:rPr lang="it-IT" sz="24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contribute</a:t>
            </a:r>
            <a:r>
              <a:rPr lang="it-IT" sz="24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5A126-D8AC-1880-5AA2-97433F41A27B}"/>
              </a:ext>
            </a:extLst>
          </p:cNvPr>
          <p:cNvSpPr txBox="1"/>
          <p:nvPr/>
        </p:nvSpPr>
        <p:spPr>
          <a:xfrm>
            <a:off x="983432" y="332656"/>
            <a:ext cx="10225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Implications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of the shift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towards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corporate </a:t>
            </a:r>
            <a:r>
              <a:rPr lang="it-IT" sz="3200" b="1" dirty="0" err="1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sustainability</a:t>
            </a:r>
            <a:r>
              <a:rPr lang="it-IT" sz="3200" b="1" dirty="0">
                <a:solidFill>
                  <a:srgbClr val="C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 due diligence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80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044817-F79B-822A-8B9E-65B6ADE98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algn="just"/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michele.corgatelli@unibo.it</a:t>
            </a:r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https://www.unibo.it/sitoweb/michele.corgatelli/en</a:t>
            </a:r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GB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6DE63AD3-C074-1D7B-2D3D-23088A24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2" y="1196752"/>
            <a:ext cx="11044995" cy="32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documento, bianco&#10;&#10;Descrizione generata automaticamente">
            <a:extLst>
              <a:ext uri="{FF2B5EF4-FFF2-40B4-BE49-F238E27FC236}">
                <a16:creationId xmlns:a16="http://schemas.microsoft.com/office/drawing/2014/main" id="{0C0F6F91-B76B-3441-A71A-8CF57160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11633084" cy="2791124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0C8B22B6-B35B-7754-CB7A-69618560D638}"/>
              </a:ext>
            </a:extLst>
          </p:cNvPr>
          <p:cNvCxnSpPr/>
          <p:nvPr/>
        </p:nvCxnSpPr>
        <p:spPr>
          <a:xfrm>
            <a:off x="407368" y="2520306"/>
            <a:ext cx="7200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3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A2358F1-77D9-7336-111C-5A93B887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332656"/>
            <a:ext cx="9022284" cy="59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7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Pagina Web, Sito Web, schermata&#10;&#10;Descrizione generata automaticamente">
            <a:extLst>
              <a:ext uri="{FF2B5EF4-FFF2-40B4-BE49-F238E27FC236}">
                <a16:creationId xmlns:a16="http://schemas.microsoft.com/office/drawing/2014/main" id="{DA89D073-0577-781C-7073-EF2BC5956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37"/>
            <a:ext cx="11353678" cy="56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Carattere, algebra&#10;&#10;Descrizione generata automaticamente">
            <a:extLst>
              <a:ext uri="{FF2B5EF4-FFF2-40B4-BE49-F238E27FC236}">
                <a16:creationId xmlns:a16="http://schemas.microsoft.com/office/drawing/2014/main" id="{32422858-C1C1-F5FB-6C47-16BDB876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" y="1700808"/>
            <a:ext cx="11761257" cy="23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5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carta, Carattere, lettera&#10;&#10;Descrizione generata automaticamente">
            <a:extLst>
              <a:ext uri="{FF2B5EF4-FFF2-40B4-BE49-F238E27FC236}">
                <a16:creationId xmlns:a16="http://schemas.microsoft.com/office/drawing/2014/main" id="{DFF6081C-5123-CBF9-3F93-C6A40C01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-26719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DADC6A58-1382-2BAF-1A7F-28033921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9" y="416858"/>
            <a:ext cx="11906899" cy="40621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4364B3-67C5-BE0D-91ED-4549FFA0E225}"/>
              </a:ext>
            </a:extLst>
          </p:cNvPr>
          <p:cNvSpPr txBox="1"/>
          <p:nvPr/>
        </p:nvSpPr>
        <p:spPr>
          <a:xfrm>
            <a:off x="767408" y="5651141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Corporate governance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implications</a:t>
            </a:r>
            <a:endParaRPr lang="it-IT" sz="2000" dirty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CDDCE774-D383-C30E-19BF-D0132C072D2B}"/>
              </a:ext>
            </a:extLst>
          </p:cNvPr>
          <p:cNvCxnSpPr>
            <a:cxnSpLocks/>
          </p:cNvCxnSpPr>
          <p:nvPr/>
        </p:nvCxnSpPr>
        <p:spPr>
          <a:xfrm flipV="1">
            <a:off x="2135560" y="4478959"/>
            <a:ext cx="504056" cy="1172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85815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7783</TotalTime>
  <Words>515</Words>
  <Application>Microsoft Macintosh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Times New Roman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Anonimo 2</cp:lastModifiedBy>
  <cp:revision>537</cp:revision>
  <cp:lastPrinted>2023-03-20T18:17:47Z</cp:lastPrinted>
  <dcterms:created xsi:type="dcterms:W3CDTF">2017-11-13T10:11:35Z</dcterms:created>
  <dcterms:modified xsi:type="dcterms:W3CDTF">2023-07-14T14:00:21Z</dcterms:modified>
</cp:coreProperties>
</file>