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3"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7" d="100"/>
          <a:sy n="57" d="100"/>
        </p:scale>
        <p:origin x="-1134"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70D80BD-B439-D7A9-1585-838FECDF34C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585F1229-4A94-4D45-1012-33FE98F84E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74D24E6B-B75C-4E2C-7A23-08D9BCB441EC}"/>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5" name="Segnaposto piè di pagina 4">
            <a:extLst>
              <a:ext uri="{FF2B5EF4-FFF2-40B4-BE49-F238E27FC236}">
                <a16:creationId xmlns:a16="http://schemas.microsoft.com/office/drawing/2014/main" xmlns="" id="{EC63865F-BAC1-0108-4325-70DFF9F0A679}"/>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EFAFB423-0AED-8DE1-466C-D1EE98C0A29B}"/>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987874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FA1270A-71CD-FFDF-D684-73AEFAF7BF9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4A32A37E-F2D3-0046-4366-5BCE81FC7DC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26326E25-FF74-E871-E002-EA154616CBAC}"/>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5" name="Segnaposto piè di pagina 4">
            <a:extLst>
              <a:ext uri="{FF2B5EF4-FFF2-40B4-BE49-F238E27FC236}">
                <a16:creationId xmlns:a16="http://schemas.microsoft.com/office/drawing/2014/main" xmlns="" id="{BF81A0A1-BDCA-B749-D5F8-B2E4354EAFBB}"/>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FC1396AF-AFCA-F077-6886-EC2CAEA5F52A}"/>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3512673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6163D486-615E-3D07-3B58-E2E19565474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B0A5702B-D761-8B99-FAEE-67A5395B6EF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D4D9EBAD-C157-D55E-8D3E-65CC18D3F619}"/>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5" name="Segnaposto piè di pagina 4">
            <a:extLst>
              <a:ext uri="{FF2B5EF4-FFF2-40B4-BE49-F238E27FC236}">
                <a16:creationId xmlns:a16="http://schemas.microsoft.com/office/drawing/2014/main" xmlns="" id="{2563C429-3D66-0903-29FD-8D9A8349AA39}"/>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667C30CF-0221-5A02-A6A5-4C0ECB7C75A0}"/>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3390127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598DB82-1510-B06E-B9B1-651F2A94EE6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64751B75-9320-2474-96B8-C1D015E2149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6D1EE530-2BBA-EAD7-DB18-E4A36FF7F7E2}"/>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5" name="Segnaposto piè di pagina 4">
            <a:extLst>
              <a:ext uri="{FF2B5EF4-FFF2-40B4-BE49-F238E27FC236}">
                <a16:creationId xmlns:a16="http://schemas.microsoft.com/office/drawing/2014/main" xmlns="" id="{CE6D5350-8B49-C80E-61FD-EFB7D528E087}"/>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023D9B5A-2FD1-E55B-536D-17E947E16706}"/>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285343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F4F6980-C86F-B455-647D-8CD5F3D7540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46DA281E-1791-5228-F65A-83A042F3F7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DBC4F05E-8487-6F14-A486-D9E7F1A53F8E}"/>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5" name="Segnaposto piè di pagina 4">
            <a:extLst>
              <a:ext uri="{FF2B5EF4-FFF2-40B4-BE49-F238E27FC236}">
                <a16:creationId xmlns:a16="http://schemas.microsoft.com/office/drawing/2014/main" xmlns="" id="{890BFD34-9D82-C1D1-0D78-AC4429278E17}"/>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24E5907D-6264-600A-FF1B-543EED8C178C}"/>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3723376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2584F81-4046-7D51-573A-9746CF1C149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CA7F8AF7-9AE9-EBBA-4640-921D953E86A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897D0596-BB46-B303-AB39-2501EFEBC89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3ACFF8E0-9215-C2B5-1261-5F96875AF0BE}"/>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6" name="Segnaposto piè di pagina 5">
            <a:extLst>
              <a:ext uri="{FF2B5EF4-FFF2-40B4-BE49-F238E27FC236}">
                <a16:creationId xmlns:a16="http://schemas.microsoft.com/office/drawing/2014/main" xmlns="" id="{3B9ACCE9-DFD9-8232-934F-77693E769DEE}"/>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xmlns="" id="{69719B67-3758-D110-0307-CCEE885E2A05}"/>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52730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D3DD0EE-3963-DCC7-8053-6501ABC93A0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30052EE9-593B-54F4-F6E7-E2F53D0BA3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7EE14F6A-BE0C-5A5B-8BC8-23D99C3E9C8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7528A6A4-B965-74EF-8000-6F6C72DFA5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6EE05EB6-6B33-8C37-CA8E-86EC38B3F38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2B7A4887-87A9-269A-6670-15A5ED2CD2E4}"/>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8" name="Segnaposto piè di pagina 7">
            <a:extLst>
              <a:ext uri="{FF2B5EF4-FFF2-40B4-BE49-F238E27FC236}">
                <a16:creationId xmlns:a16="http://schemas.microsoft.com/office/drawing/2014/main" xmlns="" id="{E2745AC3-F110-5BD6-C9DC-9C3D5AE977F6}"/>
              </a:ext>
            </a:extLst>
          </p:cNvPr>
          <p:cNvSpPr>
            <a:spLocks noGrp="1"/>
          </p:cNvSpPr>
          <p:nvPr>
            <p:ph type="ftr" sz="quarter" idx="11"/>
          </p:nvPr>
        </p:nvSpPr>
        <p:spPr/>
        <p:txBody>
          <a:bodyPr/>
          <a:lstStyle/>
          <a:p>
            <a:endParaRPr lang="it-IT" dirty="0"/>
          </a:p>
        </p:txBody>
      </p:sp>
      <p:sp>
        <p:nvSpPr>
          <p:cNvPr id="9" name="Segnaposto numero diapositiva 8">
            <a:extLst>
              <a:ext uri="{FF2B5EF4-FFF2-40B4-BE49-F238E27FC236}">
                <a16:creationId xmlns:a16="http://schemas.microsoft.com/office/drawing/2014/main" xmlns="" id="{3E116435-0E49-AFFD-0FD7-A7BD65785B0D}"/>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1604985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61A08A2-493F-66BF-0BA1-82D5361DFBA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3A6EA614-18AF-75E8-45EB-22A71EAC6B54}"/>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4" name="Segnaposto piè di pagina 3">
            <a:extLst>
              <a:ext uri="{FF2B5EF4-FFF2-40B4-BE49-F238E27FC236}">
                <a16:creationId xmlns:a16="http://schemas.microsoft.com/office/drawing/2014/main" xmlns="" id="{4C7E39B6-6F7F-65A1-7D6B-EDED005A3450}"/>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xmlns="" id="{DEBF735C-0EEC-F09B-6088-62CC942D7ED3}"/>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3733516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F72CED86-F232-E1EE-931D-F636BA343FA1}"/>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3" name="Segnaposto piè di pagina 2">
            <a:extLst>
              <a:ext uri="{FF2B5EF4-FFF2-40B4-BE49-F238E27FC236}">
                <a16:creationId xmlns:a16="http://schemas.microsoft.com/office/drawing/2014/main" xmlns="" id="{E2B88AD0-A4C6-85F8-E9CC-B13D4037F58E}"/>
              </a:ext>
            </a:extLst>
          </p:cNvPr>
          <p:cNvSpPr>
            <a:spLocks noGrp="1"/>
          </p:cNvSpPr>
          <p:nvPr>
            <p:ph type="ftr" sz="quarter" idx="11"/>
          </p:nvPr>
        </p:nvSpPr>
        <p:spPr/>
        <p:txBody>
          <a:bodyPr/>
          <a:lstStyle/>
          <a:p>
            <a:endParaRPr lang="it-IT" dirty="0"/>
          </a:p>
        </p:txBody>
      </p:sp>
      <p:sp>
        <p:nvSpPr>
          <p:cNvPr id="4" name="Segnaposto numero diapositiva 3">
            <a:extLst>
              <a:ext uri="{FF2B5EF4-FFF2-40B4-BE49-F238E27FC236}">
                <a16:creationId xmlns:a16="http://schemas.microsoft.com/office/drawing/2014/main" xmlns="" id="{C18FC628-59B0-5984-0B16-5D9652F2B053}"/>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375418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4C7B323-8403-ECEC-5701-2B175C80F0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191820A6-8C2F-4015-49EF-35221A7008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AE6B862D-034B-D46B-196C-0441C38D23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A9B432CE-4273-0F0A-4F41-0C94AD9C36F3}"/>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6" name="Segnaposto piè di pagina 5">
            <a:extLst>
              <a:ext uri="{FF2B5EF4-FFF2-40B4-BE49-F238E27FC236}">
                <a16:creationId xmlns:a16="http://schemas.microsoft.com/office/drawing/2014/main" xmlns="" id="{4A465A0A-C62C-E2B8-E659-883B510EB4FD}"/>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xmlns="" id="{2167007D-B371-38F4-B7C6-DDB13A1CAEEA}"/>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3975371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028BC3D-3DC7-D8DF-F5FE-198609075B6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C5EA075B-811E-8696-EB8B-DD4057EE9B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a:extLst>
              <a:ext uri="{FF2B5EF4-FFF2-40B4-BE49-F238E27FC236}">
                <a16:creationId xmlns:a16="http://schemas.microsoft.com/office/drawing/2014/main" xmlns="" id="{3F23BE46-BB8C-54DE-0EC5-5AEC9C7A7E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85F68483-0EE7-EDFE-1696-D7324E2E0F7B}"/>
              </a:ext>
            </a:extLst>
          </p:cNvPr>
          <p:cNvSpPr>
            <a:spLocks noGrp="1"/>
          </p:cNvSpPr>
          <p:nvPr>
            <p:ph type="dt" sz="half" idx="10"/>
          </p:nvPr>
        </p:nvSpPr>
        <p:spPr/>
        <p:txBody>
          <a:bodyPr/>
          <a:lstStyle/>
          <a:p>
            <a:fld id="{4E817989-FCE7-42E3-BB9A-E283C6ACD69F}" type="datetimeFigureOut">
              <a:rPr lang="it-IT" smtClean="0"/>
              <a:pPr/>
              <a:t>05/12/2024</a:t>
            </a:fld>
            <a:endParaRPr lang="it-IT" dirty="0"/>
          </a:p>
        </p:txBody>
      </p:sp>
      <p:sp>
        <p:nvSpPr>
          <p:cNvPr id="6" name="Segnaposto piè di pagina 5">
            <a:extLst>
              <a:ext uri="{FF2B5EF4-FFF2-40B4-BE49-F238E27FC236}">
                <a16:creationId xmlns:a16="http://schemas.microsoft.com/office/drawing/2014/main" xmlns="" id="{FF0A271B-B0E8-34A4-8D1B-52A43F49654A}"/>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xmlns="" id="{F5B6BBAD-3247-D3B1-2B37-D315139A31FD}"/>
              </a:ext>
            </a:extLst>
          </p:cNvPr>
          <p:cNvSpPr>
            <a:spLocks noGrp="1"/>
          </p:cNvSpPr>
          <p:nvPr>
            <p:ph type="sldNum" sz="quarter" idx="12"/>
          </p:nvPr>
        </p:nvSpPr>
        <p:spPr/>
        <p:txBody>
          <a:body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3710153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6DD7F02A-02E0-DD16-B8C4-221B9B2B5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67A8078A-515A-6E56-964E-899DAEFF2D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F88BDC4E-130C-47B7-64D1-69A29345A2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817989-FCE7-42E3-BB9A-E283C6ACD69F}" type="datetimeFigureOut">
              <a:rPr lang="it-IT" smtClean="0"/>
              <a:pPr/>
              <a:t>05/12/2024</a:t>
            </a:fld>
            <a:endParaRPr lang="it-IT" dirty="0"/>
          </a:p>
        </p:txBody>
      </p:sp>
      <p:sp>
        <p:nvSpPr>
          <p:cNvPr id="5" name="Segnaposto piè di pagina 4">
            <a:extLst>
              <a:ext uri="{FF2B5EF4-FFF2-40B4-BE49-F238E27FC236}">
                <a16:creationId xmlns:a16="http://schemas.microsoft.com/office/drawing/2014/main" xmlns="" id="{2981716E-774E-C08D-E44F-DB7EBD45A0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a:extLst>
              <a:ext uri="{FF2B5EF4-FFF2-40B4-BE49-F238E27FC236}">
                <a16:creationId xmlns:a16="http://schemas.microsoft.com/office/drawing/2014/main" xmlns="" id="{E21A2980-E22B-E57B-8DAE-200BCF6245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00278-784B-445C-AC26-7C376170F721}" type="slidenum">
              <a:rPr lang="it-IT" smtClean="0"/>
              <a:pPr/>
              <a:t>‹N›</a:t>
            </a:fld>
            <a:endParaRPr lang="it-IT" dirty="0"/>
          </a:p>
        </p:txBody>
      </p:sp>
    </p:spTree>
    <p:extLst>
      <p:ext uri="{BB962C8B-B14F-4D97-AF65-F5344CB8AC3E}">
        <p14:creationId xmlns:p14="http://schemas.microsoft.com/office/powerpoint/2010/main" xmlns="" val="1596547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1302854-6F25-42AF-A751-835E025BE981}"/>
              </a:ext>
            </a:extLst>
          </p:cNvPr>
          <p:cNvSpPr>
            <a:spLocks noGrp="1"/>
          </p:cNvSpPr>
          <p:nvPr>
            <p:ph type="ctrTitle"/>
          </p:nvPr>
        </p:nvSpPr>
        <p:spPr>
          <a:xfrm>
            <a:off x="1044803" y="1795809"/>
            <a:ext cx="5304147" cy="2253005"/>
          </a:xfrm>
        </p:spPr>
        <p:txBody>
          <a:bodyPr>
            <a:normAutofit fontScale="90000"/>
          </a:bodyPr>
          <a:lstStyle/>
          <a:p>
            <a:r>
              <a:rPr lang="it-IT" sz="3200" dirty="0"/>
              <a:t>Sulla via del ritorno:</a:t>
            </a:r>
            <a:br>
              <a:rPr lang="it-IT" sz="3200" dirty="0"/>
            </a:br>
            <a:r>
              <a:rPr lang="it-IT" sz="3200" dirty="0"/>
              <a:t>storie di compagni </a:t>
            </a:r>
            <a:br>
              <a:rPr lang="it-IT" sz="3200" dirty="0"/>
            </a:br>
            <a:r>
              <a:rPr lang="it-IT" sz="3200" dirty="0"/>
              <a:t>ed </a:t>
            </a:r>
            <a:br>
              <a:rPr lang="it-IT" sz="3200" dirty="0"/>
            </a:br>
            <a:r>
              <a:rPr lang="it-IT" sz="3200" dirty="0"/>
              <a:t>etica del lavoro</a:t>
            </a:r>
            <a:br>
              <a:rPr lang="it-IT" sz="3200" dirty="0"/>
            </a:br>
            <a:r>
              <a:rPr lang="it-IT" sz="3200" dirty="0"/>
              <a:t> in Primo Levi</a:t>
            </a:r>
          </a:p>
        </p:txBody>
      </p:sp>
      <p:sp>
        <p:nvSpPr>
          <p:cNvPr id="3" name="Sottotitolo 2">
            <a:extLst>
              <a:ext uri="{FF2B5EF4-FFF2-40B4-BE49-F238E27FC236}">
                <a16:creationId xmlns:a16="http://schemas.microsoft.com/office/drawing/2014/main" xmlns="" id="{D369989B-643A-F5A8-EA15-B445F2181875}"/>
              </a:ext>
            </a:extLst>
          </p:cNvPr>
          <p:cNvSpPr>
            <a:spLocks noGrp="1"/>
          </p:cNvSpPr>
          <p:nvPr>
            <p:ph type="subTitle" idx="1"/>
          </p:nvPr>
        </p:nvSpPr>
        <p:spPr>
          <a:xfrm>
            <a:off x="2143026" y="4924328"/>
            <a:ext cx="3107703" cy="440703"/>
          </a:xfrm>
        </p:spPr>
        <p:txBody>
          <a:bodyPr>
            <a:normAutofit fontScale="62500" lnSpcReduction="20000"/>
          </a:bodyPr>
          <a:lstStyle/>
          <a:p>
            <a:r>
              <a:rPr lang="it-IT" sz="1600" b="1" dirty="0"/>
              <a:t>Alessia Ruffini</a:t>
            </a:r>
          </a:p>
          <a:p>
            <a:r>
              <a:rPr lang="it-IT" sz="1600" b="1" dirty="0"/>
              <a:t>Liceo Scientifico «L. Cambi» Falconara</a:t>
            </a:r>
          </a:p>
        </p:txBody>
      </p:sp>
      <p:sp>
        <p:nvSpPr>
          <p:cNvPr id="4" name="CasellaDiTesto 3">
            <a:extLst>
              <a:ext uri="{FF2B5EF4-FFF2-40B4-BE49-F238E27FC236}">
                <a16:creationId xmlns:a16="http://schemas.microsoft.com/office/drawing/2014/main" xmlns="" id="{43BB241D-8587-0795-3345-18568549F73E}"/>
              </a:ext>
            </a:extLst>
          </p:cNvPr>
          <p:cNvSpPr txBox="1"/>
          <p:nvPr/>
        </p:nvSpPr>
        <p:spPr>
          <a:xfrm>
            <a:off x="1635548" y="5610120"/>
            <a:ext cx="8576623" cy="307777"/>
          </a:xfrm>
          <a:prstGeom prst="rect">
            <a:avLst/>
          </a:prstGeom>
          <a:noFill/>
        </p:spPr>
        <p:txBody>
          <a:bodyPr wrap="square" rtlCol="0">
            <a:spAutoFit/>
          </a:bodyPr>
          <a:lstStyle/>
          <a:p>
            <a:pPr algn="ctr"/>
            <a:r>
              <a:rPr lang="it-IT" sz="1400" dirty="0"/>
              <a:t>ADI-SD Marche «Cronache dal pianeta terra: il lavoro dell’uomo e le trasformazioni del mondo» 12 aprile 2024</a:t>
            </a:r>
          </a:p>
        </p:txBody>
      </p:sp>
      <p:pic>
        <p:nvPicPr>
          <p:cNvPr id="1026" name="Picture 2" descr="Biografia Primo Levi, vita e storia">
            <a:extLst>
              <a:ext uri="{FF2B5EF4-FFF2-40B4-BE49-F238E27FC236}">
                <a16:creationId xmlns:a16="http://schemas.microsoft.com/office/drawing/2014/main" xmlns="" id="{E4C15900-049C-2B08-8ADE-5D635657109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24626" y="1411662"/>
            <a:ext cx="2901688" cy="3801360"/>
          </a:xfrm>
          <a:prstGeom prst="rect">
            <a:avLst/>
          </a:prstGeom>
          <a:noFill/>
          <a:extLst>
            <a:ext uri="{909E8E84-426E-40DD-AFC4-6F175D3DCCD1}">
              <a14:hiddenFill xmlns:a14="http://schemas.microsoft.com/office/drawing/2010/main" xmlns="">
                <a:solidFill>
                  <a:srgbClr val="FFFFFF"/>
                </a:solidFill>
              </a14:hiddenFill>
            </a:ext>
          </a:extLst>
        </p:spPr>
      </p:pic>
      <p:cxnSp>
        <p:nvCxnSpPr>
          <p:cNvPr id="6" name="Connettore diritto 5">
            <a:extLst>
              <a:ext uri="{FF2B5EF4-FFF2-40B4-BE49-F238E27FC236}">
                <a16:creationId xmlns:a16="http://schemas.microsoft.com/office/drawing/2014/main" xmlns="" id="{0942E9C5-2BD6-54A7-3F30-D45637A8A95B}"/>
              </a:ext>
            </a:extLst>
          </p:cNvPr>
          <p:cNvCxnSpPr/>
          <p:nvPr/>
        </p:nvCxnSpPr>
        <p:spPr>
          <a:xfrm>
            <a:off x="1649691" y="4609707"/>
            <a:ext cx="4279769"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ttangolo 6">
            <a:extLst>
              <a:ext uri="{FF2B5EF4-FFF2-40B4-BE49-F238E27FC236}">
                <a16:creationId xmlns:a16="http://schemas.microsoft.com/office/drawing/2014/main" xmlns="" id="{9AD12FBA-E8BC-75F3-E444-D25E5C3180D6}"/>
              </a:ext>
            </a:extLst>
          </p:cNvPr>
          <p:cNvSpPr/>
          <p:nvPr/>
        </p:nvSpPr>
        <p:spPr>
          <a:xfrm>
            <a:off x="0" y="0"/>
            <a:ext cx="12192000" cy="1014564"/>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xmlns="" id="{1D886898-2CB7-2E56-BEA1-480EC7BCA44A}"/>
              </a:ext>
            </a:extLst>
          </p:cNvPr>
          <p:cNvSpPr/>
          <p:nvPr/>
        </p:nvSpPr>
        <p:spPr>
          <a:xfrm>
            <a:off x="0" y="6136849"/>
            <a:ext cx="12192000" cy="721151"/>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xmlns="" val="2394208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3FDD6881-04EF-CBC3-781D-97DA58B312DC}"/>
              </a:ext>
            </a:extLst>
          </p:cNvPr>
          <p:cNvSpPr txBox="1"/>
          <p:nvPr/>
        </p:nvSpPr>
        <p:spPr>
          <a:xfrm>
            <a:off x="942681" y="735291"/>
            <a:ext cx="1593130" cy="369332"/>
          </a:xfrm>
          <a:prstGeom prst="rect">
            <a:avLst/>
          </a:prstGeom>
          <a:noFill/>
        </p:spPr>
        <p:txBody>
          <a:bodyPr wrap="square" rtlCol="0">
            <a:spAutoFit/>
          </a:bodyPr>
          <a:lstStyle/>
          <a:p>
            <a:r>
              <a:rPr lang="it-IT" dirty="0"/>
              <a:t>Primo Levi</a:t>
            </a:r>
          </a:p>
        </p:txBody>
      </p:sp>
      <p:sp>
        <p:nvSpPr>
          <p:cNvPr id="5" name="CasellaDiTesto 4">
            <a:extLst>
              <a:ext uri="{FF2B5EF4-FFF2-40B4-BE49-F238E27FC236}">
                <a16:creationId xmlns:a16="http://schemas.microsoft.com/office/drawing/2014/main" xmlns="" id="{EDBC68AF-924F-F4B9-6C38-79704C56379E}"/>
              </a:ext>
            </a:extLst>
          </p:cNvPr>
          <p:cNvSpPr txBox="1"/>
          <p:nvPr/>
        </p:nvSpPr>
        <p:spPr>
          <a:xfrm>
            <a:off x="2931736" y="919957"/>
            <a:ext cx="7852528" cy="4801314"/>
          </a:xfrm>
          <a:prstGeom prst="rect">
            <a:avLst/>
          </a:prstGeom>
          <a:noFill/>
        </p:spPr>
        <p:txBody>
          <a:bodyPr wrap="square" rtlCol="0">
            <a:spAutoFit/>
          </a:bodyPr>
          <a:lstStyle/>
          <a:p>
            <a:pPr algn="just"/>
            <a:r>
              <a:rPr lang="it-IT" dirty="0"/>
              <a:t>«Benissimo! Hai colpito nel segno. È proprio vero che, in quei memorabili dieci giorni del gennaio del 1945, io mi sono sentito come Robinson Crusoe, ma con un’importante differenza. Robinson si era messo al lavoro per la sua individuale sopravvivenza; </a:t>
            </a:r>
            <a:r>
              <a:rPr lang="it-IT" u="sng" dirty="0"/>
              <a:t>io ed i miei due compagni francesi eravamo consci, e felici, di lavorare finalmente per uno scopo giusto ed umano</a:t>
            </a:r>
            <a:r>
              <a:rPr lang="it-IT" dirty="0"/>
              <a:t>, quello di salvare le vite dei nostri compagni ammalati.</a:t>
            </a:r>
          </a:p>
          <a:p>
            <a:pPr algn="just"/>
            <a:endParaRPr lang="it-IT" u="sng" dirty="0"/>
          </a:p>
          <a:p>
            <a:pPr algn="just"/>
            <a:endParaRPr lang="it-IT" u="sng" dirty="0"/>
          </a:p>
          <a:p>
            <a:pPr algn="just"/>
            <a:r>
              <a:rPr lang="it-IT" dirty="0"/>
              <a:t>Ricordo di aver vissuto il mio anno di Auschwitz in una condizione di spirito eccezionalmente viva. </a:t>
            </a:r>
            <a:r>
              <a:rPr lang="it-IT" u="sng" dirty="0"/>
              <a:t>Non so se questo dipenda dalla mia formazione professionale,</a:t>
            </a:r>
            <a:r>
              <a:rPr lang="it-IT" dirty="0"/>
              <a:t> o da una mia insospettata vitalità, o da un istinto salutare: </a:t>
            </a:r>
            <a:r>
              <a:rPr lang="it-IT" u="sng" dirty="0"/>
              <a:t>di fatto non ho mai smesso di registrare il mondo e gli uomini intorno a me </a:t>
            </a:r>
            <a:r>
              <a:rPr lang="it-IT" dirty="0"/>
              <a:t>tanto da serbarne ancora oggi un’immagine incredibilmente dettagliata.</a:t>
            </a:r>
          </a:p>
          <a:p>
            <a:pPr algn="just"/>
            <a:endParaRPr lang="it-IT" dirty="0"/>
          </a:p>
          <a:p>
            <a:pPr algn="just"/>
            <a:r>
              <a:rPr lang="it-IT" dirty="0"/>
              <a:t>Avevo un desiderio intenso di capire, </a:t>
            </a:r>
            <a:r>
              <a:rPr lang="it-IT" u="sng" dirty="0"/>
              <a:t>ero costantemente invaso da una curiosità </a:t>
            </a:r>
            <a:r>
              <a:rPr lang="it-IT" dirty="0"/>
              <a:t>che ad alcuni è parsa addirittura cinica, </a:t>
            </a:r>
            <a:r>
              <a:rPr lang="it-IT" u="sng" dirty="0"/>
              <a:t>quella del naturalista </a:t>
            </a:r>
            <a:r>
              <a:rPr lang="it-IT" dirty="0"/>
              <a:t>che si trova trasportato in un ambiente mostruoso ma nuovo, mostruosamente nuovo».</a:t>
            </a:r>
          </a:p>
        </p:txBody>
      </p:sp>
    </p:spTree>
    <p:extLst>
      <p:ext uri="{BB962C8B-B14F-4D97-AF65-F5344CB8AC3E}">
        <p14:creationId xmlns:p14="http://schemas.microsoft.com/office/powerpoint/2010/main" xmlns="" val="1997888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D1E0B44C-2156-E6C9-392D-0E1EBD43707B}"/>
              </a:ext>
            </a:extLst>
          </p:cNvPr>
          <p:cNvSpPr txBox="1"/>
          <p:nvPr/>
        </p:nvSpPr>
        <p:spPr>
          <a:xfrm>
            <a:off x="989814" y="707010"/>
            <a:ext cx="1894788" cy="369332"/>
          </a:xfrm>
          <a:prstGeom prst="rect">
            <a:avLst/>
          </a:prstGeom>
          <a:noFill/>
        </p:spPr>
        <p:txBody>
          <a:bodyPr wrap="square" rtlCol="0">
            <a:spAutoFit/>
          </a:bodyPr>
          <a:lstStyle/>
          <a:p>
            <a:r>
              <a:rPr lang="it-IT" dirty="0"/>
              <a:t>Philip Roth</a:t>
            </a:r>
          </a:p>
        </p:txBody>
      </p:sp>
      <p:sp>
        <p:nvSpPr>
          <p:cNvPr id="5" name="CasellaDiTesto 4">
            <a:extLst>
              <a:ext uri="{FF2B5EF4-FFF2-40B4-BE49-F238E27FC236}">
                <a16:creationId xmlns:a16="http://schemas.microsoft.com/office/drawing/2014/main" xmlns="" id="{473EEF08-5C93-4CC7-12AB-675F73B61D97}"/>
              </a:ext>
            </a:extLst>
          </p:cNvPr>
          <p:cNvSpPr txBox="1"/>
          <p:nvPr/>
        </p:nvSpPr>
        <p:spPr>
          <a:xfrm>
            <a:off x="2648931" y="782425"/>
            <a:ext cx="8012784" cy="4247317"/>
          </a:xfrm>
          <a:prstGeom prst="rect">
            <a:avLst/>
          </a:prstGeom>
          <a:noFill/>
        </p:spPr>
        <p:txBody>
          <a:bodyPr wrap="square" rtlCol="0">
            <a:spAutoFit/>
          </a:bodyPr>
          <a:lstStyle/>
          <a:p>
            <a:pPr algn="just"/>
            <a:r>
              <a:rPr lang="it-IT" dirty="0"/>
              <a:t>«In </a:t>
            </a:r>
            <a:r>
              <a:rPr lang="it-IT" i="1" dirty="0"/>
              <a:t>Se questo è un uomo </a:t>
            </a:r>
            <a:r>
              <a:rPr lang="it-IT" dirty="0"/>
              <a:t>la descrizione e l’analisi del tuo </a:t>
            </a:r>
            <a:r>
              <a:rPr lang="it-IT" u="sng" dirty="0"/>
              <a:t>atroce ricordo </a:t>
            </a:r>
            <a:r>
              <a:rPr lang="it-IT" dirty="0"/>
              <a:t>del «gigantesco esperimento biologico e sociale» fatto dai tedeschi sono controllate, con grande puntualità, </a:t>
            </a:r>
            <a:r>
              <a:rPr lang="it-IT" u="sng" dirty="0"/>
              <a:t>da un interesse quantitativo </a:t>
            </a:r>
            <a:r>
              <a:rPr lang="it-IT" dirty="0"/>
              <a:t>per i modi in cui un uomo può venire trasformato o disgregato, e può perdere le sue proprietà caratteristiche come una sostanza che si decompone per una reazione chimica.</a:t>
            </a:r>
          </a:p>
          <a:p>
            <a:pPr algn="just"/>
            <a:endParaRPr lang="it-IT" dirty="0"/>
          </a:p>
          <a:p>
            <a:pPr algn="just"/>
            <a:r>
              <a:rPr lang="it-IT" i="1" dirty="0"/>
              <a:t>Se questo è un uomo </a:t>
            </a:r>
            <a:r>
              <a:rPr lang="it-IT" dirty="0"/>
              <a:t>equivale alle memorie di un teorico della biochimica morale che sia stato precettato come organismo-campione per essere sottoposto alla più bieca sperimentazione di laboratorio.</a:t>
            </a:r>
          </a:p>
          <a:p>
            <a:pPr algn="just"/>
            <a:endParaRPr lang="it-IT" dirty="0"/>
          </a:p>
          <a:p>
            <a:pPr algn="just"/>
            <a:r>
              <a:rPr lang="it-IT" u="sng" dirty="0"/>
              <a:t>La persona prigioniera nel laboratorio dello scienziato folle riassume in sé lo scienziato razionale.</a:t>
            </a:r>
          </a:p>
          <a:p>
            <a:pPr algn="just"/>
            <a:endParaRPr lang="it-IT" u="sng" dirty="0"/>
          </a:p>
          <a:p>
            <a:pPr algn="just"/>
            <a:r>
              <a:rPr lang="it-IT" u="sng" dirty="0"/>
              <a:t>Un’anima sola, capace e senza saldature: che non sono inscindibili soltanto il sopravvissuto e lo scienziato, ma anche lo scrittore  e lo scienziato».</a:t>
            </a:r>
            <a:endParaRPr lang="it-IT" dirty="0"/>
          </a:p>
        </p:txBody>
      </p:sp>
    </p:spTree>
    <p:extLst>
      <p:ext uri="{BB962C8B-B14F-4D97-AF65-F5344CB8AC3E}">
        <p14:creationId xmlns:p14="http://schemas.microsoft.com/office/powerpoint/2010/main" xmlns="" val="3155297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C386F21C-A8B7-2BB1-AE88-B6A0941A1B4A}"/>
              </a:ext>
            </a:extLst>
          </p:cNvPr>
          <p:cNvSpPr txBox="1"/>
          <p:nvPr/>
        </p:nvSpPr>
        <p:spPr>
          <a:xfrm>
            <a:off x="1018095" y="575035"/>
            <a:ext cx="2403835" cy="369332"/>
          </a:xfrm>
          <a:prstGeom prst="rect">
            <a:avLst/>
          </a:prstGeom>
          <a:noFill/>
        </p:spPr>
        <p:txBody>
          <a:bodyPr wrap="square" rtlCol="0">
            <a:spAutoFit/>
          </a:bodyPr>
          <a:lstStyle/>
          <a:p>
            <a:r>
              <a:rPr lang="it-IT" dirty="0"/>
              <a:t>Primo Levi </a:t>
            </a:r>
          </a:p>
        </p:txBody>
      </p:sp>
      <p:sp>
        <p:nvSpPr>
          <p:cNvPr id="5" name="CasellaDiTesto 4">
            <a:extLst>
              <a:ext uri="{FF2B5EF4-FFF2-40B4-BE49-F238E27FC236}">
                <a16:creationId xmlns:a16="http://schemas.microsoft.com/office/drawing/2014/main" xmlns="" id="{557A63AC-A8DF-11F0-4397-E79AB9D678D7}"/>
              </a:ext>
            </a:extLst>
          </p:cNvPr>
          <p:cNvSpPr txBox="1"/>
          <p:nvPr/>
        </p:nvSpPr>
        <p:spPr>
          <a:xfrm>
            <a:off x="2884602" y="688157"/>
            <a:ext cx="7993930" cy="5632311"/>
          </a:xfrm>
          <a:prstGeom prst="rect">
            <a:avLst/>
          </a:prstGeom>
          <a:noFill/>
        </p:spPr>
        <p:txBody>
          <a:bodyPr wrap="square" rtlCol="0">
            <a:spAutoFit/>
          </a:bodyPr>
          <a:lstStyle/>
          <a:p>
            <a:pPr algn="just"/>
            <a:r>
              <a:rPr lang="it-IT" dirty="0"/>
              <a:t>«Più che una domanda è una diagnosi…Ho vissuto il Lager nel modo più razionale che potevo, e ho scritto </a:t>
            </a:r>
            <a:r>
              <a:rPr lang="it-IT" i="1" dirty="0"/>
              <a:t>Se questo è un uomo </a:t>
            </a:r>
            <a:r>
              <a:rPr lang="it-IT" dirty="0"/>
              <a:t>sforzandomi di spiegare ad altri, e a me stesso, i fatti in cui ero stato coinvolto, ma senza precisi intenti letterari.</a:t>
            </a:r>
          </a:p>
          <a:p>
            <a:pPr algn="just"/>
            <a:r>
              <a:rPr lang="it-IT" u="sng" dirty="0"/>
              <a:t>Il mio modello, o se preferisci il mio stile, era quello del «</a:t>
            </a:r>
            <a:r>
              <a:rPr lang="it-IT" u="sng" dirty="0" err="1"/>
              <a:t>weekly</a:t>
            </a:r>
            <a:r>
              <a:rPr lang="it-IT" u="sng" dirty="0"/>
              <a:t> report», che si usa fare nelle fabbriche</a:t>
            </a:r>
            <a:r>
              <a:rPr lang="it-IT" dirty="0"/>
              <a:t>: deve essere coinciso, preciso, e scritto in un linguaggio accessibile a tutti i livelli della gerarchia aziendale. </a:t>
            </a:r>
            <a:r>
              <a:rPr lang="it-IT" u="sng" dirty="0"/>
              <a:t>Non certo un linguaggio scientifico:</a:t>
            </a:r>
            <a:r>
              <a:rPr lang="it-IT" dirty="0"/>
              <a:t> del resto scienziato avrei voluto diventare, ma la guerra ed il Lager me lo hanno impedito, ed ho dovuto accontentarmi di essere un tecnologo durante tutta la mia vita professionale.</a:t>
            </a:r>
          </a:p>
          <a:p>
            <a:pPr algn="just"/>
            <a:endParaRPr lang="it-IT" dirty="0"/>
          </a:p>
          <a:p>
            <a:pPr algn="just"/>
            <a:r>
              <a:rPr lang="it-IT" dirty="0"/>
              <a:t>Sono d’accordo con te sul fatto che ho «una sola anima senza saldature», e ancora una volta ti ringrazio. </a:t>
            </a:r>
            <a:r>
              <a:rPr lang="it-IT" u="sng" dirty="0"/>
              <a:t>La mia affermazione che «due anime sono troppe», è per metà uno scherzo, ma per l’altra metà allude a cose molto serie. </a:t>
            </a:r>
            <a:r>
              <a:rPr lang="it-IT" dirty="0"/>
              <a:t>Ho vissuto in fabbrica per quasi trent’anni, e devo ammettere che </a:t>
            </a:r>
            <a:r>
              <a:rPr lang="it-IT" u="sng" dirty="0"/>
              <a:t>non c’è contraddizione fra l’essere un chimico e essere uno scrittore: anzi c’è un reciproco rinforzo</a:t>
            </a:r>
          </a:p>
          <a:p>
            <a:pPr algn="just"/>
            <a:endParaRPr lang="it-IT" dirty="0"/>
          </a:p>
          <a:p>
            <a:pPr algn="just"/>
            <a:r>
              <a:rPr lang="it-IT" dirty="0"/>
              <a:t>Tutti questi affari sono brutalmente incompatibili con lo scrivere, che esige una certa pace dell’anima, </a:t>
            </a:r>
            <a:r>
              <a:rPr lang="it-IT" u="sng" dirty="0"/>
              <a:t>perciò mi sono veramente sentito «nato una seconda volta» quando ho raggiunto l’età della pensione </a:t>
            </a:r>
            <a:r>
              <a:rPr lang="it-IT" dirty="0"/>
              <a:t>ed ho potuto dare le mie dimissioni, rinunciando così alla mia anima numero uno».</a:t>
            </a:r>
          </a:p>
        </p:txBody>
      </p:sp>
    </p:spTree>
    <p:extLst>
      <p:ext uri="{BB962C8B-B14F-4D97-AF65-F5344CB8AC3E}">
        <p14:creationId xmlns:p14="http://schemas.microsoft.com/office/powerpoint/2010/main" xmlns="" val="1525280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18C621BD-A0CA-D87B-4139-0BC2DFAD1791}"/>
              </a:ext>
            </a:extLst>
          </p:cNvPr>
          <p:cNvSpPr txBox="1"/>
          <p:nvPr/>
        </p:nvSpPr>
        <p:spPr>
          <a:xfrm>
            <a:off x="1055802" y="716437"/>
            <a:ext cx="1677971" cy="369332"/>
          </a:xfrm>
          <a:prstGeom prst="rect">
            <a:avLst/>
          </a:prstGeom>
          <a:noFill/>
        </p:spPr>
        <p:txBody>
          <a:bodyPr wrap="square" rtlCol="0">
            <a:spAutoFit/>
          </a:bodyPr>
          <a:lstStyle/>
          <a:p>
            <a:r>
              <a:rPr lang="it-IT" dirty="0"/>
              <a:t>Philip Roth</a:t>
            </a:r>
          </a:p>
        </p:txBody>
      </p:sp>
      <p:sp>
        <p:nvSpPr>
          <p:cNvPr id="5" name="CasellaDiTesto 4">
            <a:extLst>
              <a:ext uri="{FF2B5EF4-FFF2-40B4-BE49-F238E27FC236}">
                <a16:creationId xmlns:a16="http://schemas.microsoft.com/office/drawing/2014/main" xmlns="" id="{11E07881-9D84-7F95-8559-13AC683EF92C}"/>
              </a:ext>
            </a:extLst>
          </p:cNvPr>
          <p:cNvSpPr txBox="1"/>
          <p:nvPr/>
        </p:nvSpPr>
        <p:spPr>
          <a:xfrm>
            <a:off x="2733773" y="901103"/>
            <a:ext cx="7965650" cy="4524315"/>
          </a:xfrm>
          <a:prstGeom prst="rect">
            <a:avLst/>
          </a:prstGeom>
          <a:noFill/>
        </p:spPr>
        <p:txBody>
          <a:bodyPr wrap="square" rtlCol="0">
            <a:spAutoFit/>
          </a:bodyPr>
          <a:lstStyle/>
          <a:p>
            <a:pPr algn="just"/>
            <a:r>
              <a:rPr lang="it-IT" dirty="0"/>
              <a:t>«Il seguito di </a:t>
            </a:r>
            <a:r>
              <a:rPr lang="it-IT" i="1" dirty="0"/>
              <a:t>Se questo è un uomo </a:t>
            </a:r>
            <a:r>
              <a:rPr lang="it-IT" dirty="0"/>
              <a:t>è </a:t>
            </a:r>
            <a:r>
              <a:rPr lang="it-IT" i="1" dirty="0"/>
              <a:t>La tregua</a:t>
            </a:r>
            <a:r>
              <a:rPr lang="it-IT" dirty="0"/>
              <a:t>. </a:t>
            </a:r>
            <a:r>
              <a:rPr lang="it-IT" u="sng" dirty="0"/>
              <a:t>Il tema è il tuo viaggio di ritorno da Auschwitz in Italia. </a:t>
            </a:r>
            <a:r>
              <a:rPr lang="it-IT" dirty="0"/>
              <a:t>C’è davvero una dimensione mitica in questo tormentato viaggio, specialmente nella storia del tuo lungo periodo di «gestazione» in Unione Sovietica, in attesa di essere rimpatriato.</a:t>
            </a:r>
          </a:p>
          <a:p>
            <a:pPr algn="just"/>
            <a:endParaRPr lang="it-IT" dirty="0"/>
          </a:p>
          <a:p>
            <a:pPr algn="just"/>
            <a:r>
              <a:rPr lang="it-IT" dirty="0"/>
              <a:t>Ciò che sorprende de </a:t>
            </a:r>
            <a:r>
              <a:rPr lang="it-IT" i="1" dirty="0"/>
              <a:t>La tregua  </a:t>
            </a:r>
            <a:r>
              <a:rPr lang="it-IT" dirty="0"/>
              <a:t>- che avrebbe potuto, e comprensibilmente, essere stata improntata al lutto, a un’inconsolabile disperazione – è </a:t>
            </a:r>
            <a:r>
              <a:rPr lang="it-IT" u="sng" dirty="0"/>
              <a:t>l’esuberanza.</a:t>
            </a:r>
          </a:p>
          <a:p>
            <a:pPr algn="just"/>
            <a:endParaRPr lang="it-IT" dirty="0"/>
          </a:p>
          <a:p>
            <a:pPr algn="just"/>
            <a:r>
              <a:rPr lang="it-IT" u="sng" dirty="0"/>
              <a:t>La tua riconciliazione con la vita si compie in un mondo che a tratti pareva simile al caos primordiale</a:t>
            </a:r>
            <a:r>
              <a:rPr lang="it-IT" dirty="0"/>
              <a:t>. Eppure tu vi appari straordinariamente interessato a tutto, pronto a ricavare da tutto divertimento e cultura al punto che mi sono domandato se, nonostante la fame, il freddo e le ansie, persino nonostante i ricordi, davvero tu abbia </a:t>
            </a:r>
            <a:r>
              <a:rPr lang="it-IT" u="sng" dirty="0"/>
              <a:t>mai vissuto mesi migliori  di quelli che definisci «una parentesi di disponibilità illimitata, un provvidenziale ma irripetibile regalo del destino».</a:t>
            </a:r>
          </a:p>
          <a:p>
            <a:pPr algn="just"/>
            <a:endParaRPr lang="it-IT" dirty="0"/>
          </a:p>
          <a:p>
            <a:endParaRPr lang="it-IT" dirty="0"/>
          </a:p>
        </p:txBody>
      </p:sp>
    </p:spTree>
    <p:extLst>
      <p:ext uri="{BB962C8B-B14F-4D97-AF65-F5344CB8AC3E}">
        <p14:creationId xmlns:p14="http://schemas.microsoft.com/office/powerpoint/2010/main" xmlns="" val="4233957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AF19E697-6DC9-BB5A-956C-5885F40F82AC}"/>
              </a:ext>
            </a:extLst>
          </p:cNvPr>
          <p:cNvSpPr txBox="1"/>
          <p:nvPr/>
        </p:nvSpPr>
        <p:spPr>
          <a:xfrm>
            <a:off x="1112362" y="772998"/>
            <a:ext cx="2309567" cy="369332"/>
          </a:xfrm>
          <a:prstGeom prst="rect">
            <a:avLst/>
          </a:prstGeom>
          <a:noFill/>
        </p:spPr>
        <p:txBody>
          <a:bodyPr wrap="square" rtlCol="0">
            <a:spAutoFit/>
          </a:bodyPr>
          <a:lstStyle/>
          <a:p>
            <a:r>
              <a:rPr lang="it-IT" dirty="0"/>
              <a:t>Primo Levi</a:t>
            </a:r>
          </a:p>
        </p:txBody>
      </p:sp>
      <p:sp>
        <p:nvSpPr>
          <p:cNvPr id="5" name="CasellaDiTesto 4">
            <a:extLst>
              <a:ext uri="{FF2B5EF4-FFF2-40B4-BE49-F238E27FC236}">
                <a16:creationId xmlns:a16="http://schemas.microsoft.com/office/drawing/2014/main" xmlns="" id="{0A7CF7C1-B649-AF27-FF62-D083643F3E0D}"/>
              </a:ext>
            </a:extLst>
          </p:cNvPr>
          <p:cNvSpPr txBox="1"/>
          <p:nvPr/>
        </p:nvSpPr>
        <p:spPr>
          <a:xfrm>
            <a:off x="2903456" y="1027522"/>
            <a:ext cx="7861954" cy="3416320"/>
          </a:xfrm>
          <a:prstGeom prst="rect">
            <a:avLst/>
          </a:prstGeom>
          <a:noFill/>
        </p:spPr>
        <p:txBody>
          <a:bodyPr wrap="square" rtlCol="0">
            <a:spAutoFit/>
          </a:bodyPr>
          <a:lstStyle/>
          <a:p>
            <a:pPr algn="just"/>
            <a:r>
              <a:rPr lang="it-IT" dirty="0"/>
              <a:t>«Un mio amico, ottimo medico, mi ha detto molti anni fa. «I tuoi ricordi di prima e di dopo sono in bianco e nero; quelli di Auschwitz e del viaggio di ritorno sono in technicolor».</a:t>
            </a:r>
          </a:p>
          <a:p>
            <a:pPr algn="just"/>
            <a:endParaRPr lang="it-IT" dirty="0"/>
          </a:p>
          <a:p>
            <a:pPr algn="just"/>
            <a:r>
              <a:rPr lang="it-IT" dirty="0"/>
              <a:t>Aveva ragione. </a:t>
            </a:r>
            <a:r>
              <a:rPr lang="it-IT" u="sng" dirty="0"/>
              <a:t>La famiglia, la casa e la fabbrica sono cose buone in sé, ma mi hanno privato di qualcosa di cui ancora oggi sento la mancanza, cioè dell’avventura</a:t>
            </a:r>
            <a:r>
              <a:rPr lang="it-IT" dirty="0"/>
              <a:t>. Il mio destino ha voluto che io trovassi l’avventura proprio in mezzo al disordine dell’Europa devastata dalla guerra.</a:t>
            </a:r>
          </a:p>
          <a:p>
            <a:pPr algn="just"/>
            <a:endParaRPr lang="it-IT" dirty="0"/>
          </a:p>
          <a:p>
            <a:pPr algn="just"/>
            <a:r>
              <a:rPr lang="it-IT" dirty="0"/>
              <a:t>Perciò quando mi sono trovato sradicato, ho certo provato sofferenza; ma questa è stata compensata dal fascino dell’avventura, dagli incontri umani, dalla dolcezza della convalescenza da morbo di Auschwitz.</a:t>
            </a:r>
          </a:p>
        </p:txBody>
      </p:sp>
    </p:spTree>
    <p:extLst>
      <p:ext uri="{BB962C8B-B14F-4D97-AF65-F5344CB8AC3E}">
        <p14:creationId xmlns:p14="http://schemas.microsoft.com/office/powerpoint/2010/main" xmlns="" val="3253167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a tregua: vol. 425 : Levi, Primo: Amazon.it: Libri">
            <a:extLst>
              <a:ext uri="{FF2B5EF4-FFF2-40B4-BE49-F238E27FC236}">
                <a16:creationId xmlns:a16="http://schemas.microsoft.com/office/drawing/2014/main" xmlns="" id="{19BBC64C-CC08-0EA2-F4BF-C588DA7B4190}"/>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4842" y="834273"/>
            <a:ext cx="3730527" cy="5924746"/>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ttangolo 3">
            <a:extLst>
              <a:ext uri="{FF2B5EF4-FFF2-40B4-BE49-F238E27FC236}">
                <a16:creationId xmlns:a16="http://schemas.microsoft.com/office/drawing/2014/main" xmlns="" id="{A4294C82-6BA5-7565-7521-28B6E8487217}"/>
              </a:ext>
            </a:extLst>
          </p:cNvPr>
          <p:cNvSpPr/>
          <p:nvPr/>
        </p:nvSpPr>
        <p:spPr>
          <a:xfrm>
            <a:off x="0" y="0"/>
            <a:ext cx="12192000" cy="744718"/>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xmlns="" id="{CDD42CFF-A774-3E4E-F184-12C80FF4DDB7}"/>
              </a:ext>
            </a:extLst>
          </p:cNvPr>
          <p:cNvSpPr txBox="1"/>
          <p:nvPr/>
        </p:nvSpPr>
        <p:spPr>
          <a:xfrm>
            <a:off x="3815369" y="881725"/>
            <a:ext cx="3277385" cy="369332"/>
          </a:xfrm>
          <a:prstGeom prst="rect">
            <a:avLst/>
          </a:prstGeom>
          <a:noFill/>
        </p:spPr>
        <p:txBody>
          <a:bodyPr wrap="square" rtlCol="0">
            <a:spAutoFit/>
          </a:bodyPr>
          <a:lstStyle/>
          <a:p>
            <a:r>
              <a:rPr lang="it-IT" dirty="0"/>
              <a:t>Una moderna </a:t>
            </a:r>
            <a:r>
              <a:rPr lang="it-IT" i="1" dirty="0"/>
              <a:t>Odissea </a:t>
            </a:r>
          </a:p>
        </p:txBody>
      </p:sp>
      <p:sp>
        <p:nvSpPr>
          <p:cNvPr id="7" name="Freccia a destra 6">
            <a:extLst>
              <a:ext uri="{FF2B5EF4-FFF2-40B4-BE49-F238E27FC236}">
                <a16:creationId xmlns:a16="http://schemas.microsoft.com/office/drawing/2014/main" xmlns="" id="{FA6362C6-0BB9-1707-5F7D-52F3B238B17C}"/>
              </a:ext>
            </a:extLst>
          </p:cNvPr>
          <p:cNvSpPr/>
          <p:nvPr/>
        </p:nvSpPr>
        <p:spPr>
          <a:xfrm>
            <a:off x="4513694" y="2504335"/>
            <a:ext cx="1093509" cy="131975"/>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xmlns="" id="{1CED9493-5BCA-4E64-DC0A-FAA3534E37D2}"/>
              </a:ext>
            </a:extLst>
          </p:cNvPr>
          <p:cNvSpPr txBox="1"/>
          <p:nvPr/>
        </p:nvSpPr>
        <p:spPr>
          <a:xfrm>
            <a:off x="5632515" y="2989204"/>
            <a:ext cx="5802545" cy="646331"/>
          </a:xfrm>
          <a:prstGeom prst="rect">
            <a:avLst/>
          </a:prstGeom>
          <a:noFill/>
        </p:spPr>
        <p:txBody>
          <a:bodyPr wrap="square" rtlCol="0">
            <a:spAutoFit/>
          </a:bodyPr>
          <a:lstStyle/>
          <a:p>
            <a:r>
              <a:rPr lang="it-IT" dirty="0"/>
              <a:t>Il tòpos del ritorno in patria – motivi odeporico e identitario che collimano con il lavoro;</a:t>
            </a:r>
          </a:p>
        </p:txBody>
      </p:sp>
      <p:sp>
        <p:nvSpPr>
          <p:cNvPr id="14" name="CasellaDiTesto 13">
            <a:extLst>
              <a:ext uri="{FF2B5EF4-FFF2-40B4-BE49-F238E27FC236}">
                <a16:creationId xmlns:a16="http://schemas.microsoft.com/office/drawing/2014/main" xmlns="" id="{B66976E1-BE1F-24FE-2857-F9AB0E26FE06}"/>
              </a:ext>
            </a:extLst>
          </p:cNvPr>
          <p:cNvSpPr txBox="1"/>
          <p:nvPr/>
        </p:nvSpPr>
        <p:spPr>
          <a:xfrm>
            <a:off x="5632515" y="3677673"/>
            <a:ext cx="6004875" cy="646331"/>
          </a:xfrm>
          <a:prstGeom prst="rect">
            <a:avLst/>
          </a:prstGeom>
          <a:noFill/>
        </p:spPr>
        <p:txBody>
          <a:bodyPr wrap="square" rtlCol="0">
            <a:spAutoFit/>
          </a:bodyPr>
          <a:lstStyle/>
          <a:p>
            <a:pPr algn="just"/>
            <a:r>
              <a:rPr lang="it-IT" dirty="0"/>
              <a:t>La schidionata di esperienze ed incontri – modello del meta-racconto;</a:t>
            </a:r>
          </a:p>
        </p:txBody>
      </p:sp>
      <p:sp>
        <p:nvSpPr>
          <p:cNvPr id="15" name="CasellaDiTesto 14">
            <a:extLst>
              <a:ext uri="{FF2B5EF4-FFF2-40B4-BE49-F238E27FC236}">
                <a16:creationId xmlns:a16="http://schemas.microsoft.com/office/drawing/2014/main" xmlns="" id="{0EE6E008-A9CE-C8C0-9446-738C4D3BAEAF}"/>
              </a:ext>
            </a:extLst>
          </p:cNvPr>
          <p:cNvSpPr txBox="1"/>
          <p:nvPr/>
        </p:nvSpPr>
        <p:spPr>
          <a:xfrm>
            <a:off x="5643861" y="4324004"/>
            <a:ext cx="5922828" cy="923330"/>
          </a:xfrm>
          <a:prstGeom prst="rect">
            <a:avLst/>
          </a:prstGeom>
          <a:noFill/>
        </p:spPr>
        <p:txBody>
          <a:bodyPr wrap="square" rtlCol="0">
            <a:spAutoFit/>
          </a:bodyPr>
          <a:lstStyle/>
          <a:p>
            <a:pPr algn="just"/>
            <a:r>
              <a:rPr lang="it-IT" dirty="0"/>
              <a:t>La dimensione avventurosa, a tratti, picaresca che sospinge l’itinerario dei deportati, in un continuo differimento della destinazione;</a:t>
            </a:r>
          </a:p>
        </p:txBody>
      </p:sp>
      <p:sp>
        <p:nvSpPr>
          <p:cNvPr id="16" name="CasellaDiTesto 15">
            <a:extLst>
              <a:ext uri="{FF2B5EF4-FFF2-40B4-BE49-F238E27FC236}">
                <a16:creationId xmlns:a16="http://schemas.microsoft.com/office/drawing/2014/main" xmlns="" id="{A2060843-D83A-3D05-BCC4-91BE948AD73D}"/>
              </a:ext>
            </a:extLst>
          </p:cNvPr>
          <p:cNvSpPr txBox="1"/>
          <p:nvPr/>
        </p:nvSpPr>
        <p:spPr>
          <a:xfrm>
            <a:off x="5623262" y="5892397"/>
            <a:ext cx="5952114" cy="923330"/>
          </a:xfrm>
          <a:prstGeom prst="rect">
            <a:avLst/>
          </a:prstGeom>
          <a:noFill/>
        </p:spPr>
        <p:txBody>
          <a:bodyPr wrap="square" rtlCol="0">
            <a:spAutoFit/>
          </a:bodyPr>
          <a:lstStyle/>
          <a:p>
            <a:pPr algn="just"/>
            <a:r>
              <a:rPr lang="it-IT" dirty="0"/>
              <a:t>Il tema della comunicazione in un sostrato multiculturale dominato dalla grande varietà linguistica: idiomi nazionali, forme vernacolari, afasia;</a:t>
            </a:r>
          </a:p>
        </p:txBody>
      </p:sp>
      <p:sp>
        <p:nvSpPr>
          <p:cNvPr id="17" name="CasellaDiTesto 16">
            <a:extLst>
              <a:ext uri="{FF2B5EF4-FFF2-40B4-BE49-F238E27FC236}">
                <a16:creationId xmlns:a16="http://schemas.microsoft.com/office/drawing/2014/main" xmlns="" id="{549241F6-18D3-28FB-DEA7-A4197A4B1E24}"/>
              </a:ext>
            </a:extLst>
          </p:cNvPr>
          <p:cNvSpPr txBox="1"/>
          <p:nvPr/>
        </p:nvSpPr>
        <p:spPr>
          <a:xfrm>
            <a:off x="5623262" y="5215954"/>
            <a:ext cx="5811798" cy="646331"/>
          </a:xfrm>
          <a:prstGeom prst="rect">
            <a:avLst/>
          </a:prstGeom>
          <a:noFill/>
        </p:spPr>
        <p:txBody>
          <a:bodyPr wrap="square" rtlCol="0">
            <a:spAutoFit/>
          </a:bodyPr>
          <a:lstStyle/>
          <a:p>
            <a:pPr algn="just"/>
            <a:r>
              <a:rPr lang="it-IT" dirty="0"/>
              <a:t>La natura irragionevole ed arbitraria dell’erranza sul suolo dell’Europa orientale;</a:t>
            </a:r>
          </a:p>
        </p:txBody>
      </p:sp>
      <p:sp>
        <p:nvSpPr>
          <p:cNvPr id="18" name="CasellaDiTesto 17">
            <a:extLst>
              <a:ext uri="{FF2B5EF4-FFF2-40B4-BE49-F238E27FC236}">
                <a16:creationId xmlns:a16="http://schemas.microsoft.com/office/drawing/2014/main" xmlns="" id="{F0EF3C09-E5A8-055C-9DEC-4B2B2BA1C1EB}"/>
              </a:ext>
            </a:extLst>
          </p:cNvPr>
          <p:cNvSpPr txBox="1"/>
          <p:nvPr/>
        </p:nvSpPr>
        <p:spPr>
          <a:xfrm>
            <a:off x="5638800" y="2295387"/>
            <a:ext cx="5915320" cy="646331"/>
          </a:xfrm>
          <a:prstGeom prst="rect">
            <a:avLst/>
          </a:prstGeom>
          <a:noFill/>
        </p:spPr>
        <p:txBody>
          <a:bodyPr wrap="square" rtlCol="0">
            <a:spAutoFit/>
          </a:bodyPr>
          <a:lstStyle/>
          <a:p>
            <a:pPr algn="just"/>
            <a:r>
              <a:rPr lang="it-IT" dirty="0"/>
              <a:t>Il tema dello straniero – alterità – diversità. L’io narrante come «naufrago» e l’altro come «alter o alius»;</a:t>
            </a:r>
          </a:p>
        </p:txBody>
      </p:sp>
      <p:pic>
        <p:nvPicPr>
          <p:cNvPr id="19" name="Immagine 18">
            <a:extLst>
              <a:ext uri="{FF2B5EF4-FFF2-40B4-BE49-F238E27FC236}">
                <a16:creationId xmlns:a16="http://schemas.microsoft.com/office/drawing/2014/main" xmlns="" id="{32EC8CCB-2844-1346-E165-BA776C3C1BDE}"/>
              </a:ext>
            </a:extLst>
          </p:cNvPr>
          <p:cNvPicPr>
            <a:picLocks noChangeAspect="1"/>
          </p:cNvPicPr>
          <p:nvPr/>
        </p:nvPicPr>
        <p:blipFill>
          <a:blip r:embed="rId3" cstate="print"/>
          <a:stretch>
            <a:fillRect/>
          </a:stretch>
        </p:blipFill>
        <p:spPr>
          <a:xfrm>
            <a:off x="4513694" y="3157088"/>
            <a:ext cx="1109568" cy="170703"/>
          </a:xfrm>
          <a:prstGeom prst="rect">
            <a:avLst/>
          </a:prstGeom>
        </p:spPr>
      </p:pic>
      <p:pic>
        <p:nvPicPr>
          <p:cNvPr id="20" name="Immagine 19">
            <a:extLst>
              <a:ext uri="{FF2B5EF4-FFF2-40B4-BE49-F238E27FC236}">
                <a16:creationId xmlns:a16="http://schemas.microsoft.com/office/drawing/2014/main" xmlns="" id="{917D8A22-D216-CB31-13C0-B16A72932B4D}"/>
              </a:ext>
            </a:extLst>
          </p:cNvPr>
          <p:cNvPicPr>
            <a:picLocks noChangeAspect="1"/>
          </p:cNvPicPr>
          <p:nvPr/>
        </p:nvPicPr>
        <p:blipFill>
          <a:blip r:embed="rId3" cstate="print"/>
          <a:stretch>
            <a:fillRect/>
          </a:stretch>
        </p:blipFill>
        <p:spPr>
          <a:xfrm>
            <a:off x="4513694" y="3865652"/>
            <a:ext cx="1109568" cy="170703"/>
          </a:xfrm>
          <a:prstGeom prst="rect">
            <a:avLst/>
          </a:prstGeom>
        </p:spPr>
      </p:pic>
      <p:pic>
        <p:nvPicPr>
          <p:cNvPr id="21" name="Immagine 20">
            <a:extLst>
              <a:ext uri="{FF2B5EF4-FFF2-40B4-BE49-F238E27FC236}">
                <a16:creationId xmlns:a16="http://schemas.microsoft.com/office/drawing/2014/main" xmlns="" id="{78041051-5A83-6E4F-B6CB-D9E0B6506525}"/>
              </a:ext>
            </a:extLst>
          </p:cNvPr>
          <p:cNvPicPr>
            <a:picLocks noChangeAspect="1"/>
          </p:cNvPicPr>
          <p:nvPr/>
        </p:nvPicPr>
        <p:blipFill>
          <a:blip r:embed="rId3" cstate="print"/>
          <a:stretch>
            <a:fillRect/>
          </a:stretch>
        </p:blipFill>
        <p:spPr>
          <a:xfrm>
            <a:off x="4513694" y="4560394"/>
            <a:ext cx="1109568" cy="170703"/>
          </a:xfrm>
          <a:prstGeom prst="rect">
            <a:avLst/>
          </a:prstGeom>
        </p:spPr>
      </p:pic>
      <p:pic>
        <p:nvPicPr>
          <p:cNvPr id="22" name="Immagine 21">
            <a:extLst>
              <a:ext uri="{FF2B5EF4-FFF2-40B4-BE49-F238E27FC236}">
                <a16:creationId xmlns:a16="http://schemas.microsoft.com/office/drawing/2014/main" xmlns="" id="{A890D24E-0E2D-DD5E-A2B0-43EF8925DC25}"/>
              </a:ext>
            </a:extLst>
          </p:cNvPr>
          <p:cNvPicPr>
            <a:picLocks noChangeAspect="1"/>
          </p:cNvPicPr>
          <p:nvPr/>
        </p:nvPicPr>
        <p:blipFill>
          <a:blip r:embed="rId3" cstate="print"/>
          <a:stretch>
            <a:fillRect/>
          </a:stretch>
        </p:blipFill>
        <p:spPr>
          <a:xfrm>
            <a:off x="4513694" y="5304607"/>
            <a:ext cx="1109568" cy="170703"/>
          </a:xfrm>
          <a:prstGeom prst="rect">
            <a:avLst/>
          </a:prstGeom>
        </p:spPr>
      </p:pic>
      <p:pic>
        <p:nvPicPr>
          <p:cNvPr id="23" name="Immagine 22">
            <a:extLst>
              <a:ext uri="{FF2B5EF4-FFF2-40B4-BE49-F238E27FC236}">
                <a16:creationId xmlns:a16="http://schemas.microsoft.com/office/drawing/2014/main" xmlns="" id="{7920D0AB-4BEA-8075-9789-B4BAB66C22E7}"/>
              </a:ext>
            </a:extLst>
          </p:cNvPr>
          <p:cNvPicPr>
            <a:picLocks noChangeAspect="1"/>
          </p:cNvPicPr>
          <p:nvPr/>
        </p:nvPicPr>
        <p:blipFill>
          <a:blip r:embed="rId3" cstate="print"/>
          <a:stretch>
            <a:fillRect/>
          </a:stretch>
        </p:blipFill>
        <p:spPr>
          <a:xfrm>
            <a:off x="4513694" y="6020014"/>
            <a:ext cx="1109568" cy="170703"/>
          </a:xfrm>
          <a:prstGeom prst="rect">
            <a:avLst/>
          </a:prstGeom>
        </p:spPr>
      </p:pic>
      <p:pic>
        <p:nvPicPr>
          <p:cNvPr id="24" name="Immagine 23">
            <a:extLst>
              <a:ext uri="{FF2B5EF4-FFF2-40B4-BE49-F238E27FC236}">
                <a16:creationId xmlns:a16="http://schemas.microsoft.com/office/drawing/2014/main" xmlns="" id="{9CF2229F-6B4A-DFF0-F3DA-EA211AFE9391}"/>
              </a:ext>
            </a:extLst>
          </p:cNvPr>
          <p:cNvPicPr>
            <a:picLocks noChangeAspect="1"/>
          </p:cNvPicPr>
          <p:nvPr/>
        </p:nvPicPr>
        <p:blipFill>
          <a:blip r:embed="rId3" cstate="print"/>
          <a:stretch>
            <a:fillRect/>
          </a:stretch>
        </p:blipFill>
        <p:spPr>
          <a:xfrm>
            <a:off x="4534293" y="1526332"/>
            <a:ext cx="1109568" cy="170703"/>
          </a:xfrm>
          <a:prstGeom prst="rect">
            <a:avLst/>
          </a:prstGeom>
        </p:spPr>
      </p:pic>
      <p:sp>
        <p:nvSpPr>
          <p:cNvPr id="25" name="CasellaDiTesto 24">
            <a:extLst>
              <a:ext uri="{FF2B5EF4-FFF2-40B4-BE49-F238E27FC236}">
                <a16:creationId xmlns:a16="http://schemas.microsoft.com/office/drawing/2014/main" xmlns="" id="{D4CC5512-1F49-6D07-38C8-3F9AD2BE333E}"/>
              </a:ext>
            </a:extLst>
          </p:cNvPr>
          <p:cNvSpPr txBox="1"/>
          <p:nvPr/>
        </p:nvSpPr>
        <p:spPr>
          <a:xfrm>
            <a:off x="5652548" y="1452366"/>
            <a:ext cx="5915320" cy="369332"/>
          </a:xfrm>
          <a:prstGeom prst="rect">
            <a:avLst/>
          </a:prstGeom>
          <a:noFill/>
        </p:spPr>
        <p:txBody>
          <a:bodyPr wrap="square" rtlCol="0">
            <a:spAutoFit/>
          </a:bodyPr>
          <a:lstStyle/>
          <a:p>
            <a:r>
              <a:rPr lang="it-IT" dirty="0"/>
              <a:t>Il respiro collettivo di un’opera dall’impianto epico;</a:t>
            </a:r>
          </a:p>
        </p:txBody>
      </p:sp>
      <p:pic>
        <p:nvPicPr>
          <p:cNvPr id="26" name="Immagine 25">
            <a:extLst>
              <a:ext uri="{FF2B5EF4-FFF2-40B4-BE49-F238E27FC236}">
                <a16:creationId xmlns:a16="http://schemas.microsoft.com/office/drawing/2014/main" xmlns="" id="{A300E839-8F1D-BD1B-0B1D-048100DCAD79}"/>
              </a:ext>
            </a:extLst>
          </p:cNvPr>
          <p:cNvPicPr>
            <a:picLocks noChangeAspect="1"/>
          </p:cNvPicPr>
          <p:nvPr/>
        </p:nvPicPr>
        <p:blipFill>
          <a:blip r:embed="rId3" cstate="print"/>
          <a:stretch>
            <a:fillRect/>
          </a:stretch>
        </p:blipFill>
        <p:spPr>
          <a:xfrm>
            <a:off x="4522947" y="1987222"/>
            <a:ext cx="1109568" cy="170703"/>
          </a:xfrm>
          <a:prstGeom prst="rect">
            <a:avLst/>
          </a:prstGeom>
        </p:spPr>
      </p:pic>
      <p:sp>
        <p:nvSpPr>
          <p:cNvPr id="27" name="CasellaDiTesto 26">
            <a:extLst>
              <a:ext uri="{FF2B5EF4-FFF2-40B4-BE49-F238E27FC236}">
                <a16:creationId xmlns:a16="http://schemas.microsoft.com/office/drawing/2014/main" xmlns="" id="{2692EC14-1414-8B44-E3BE-AF4539C482BB}"/>
              </a:ext>
            </a:extLst>
          </p:cNvPr>
          <p:cNvSpPr txBox="1"/>
          <p:nvPr/>
        </p:nvSpPr>
        <p:spPr>
          <a:xfrm>
            <a:off x="5652548" y="1879888"/>
            <a:ext cx="4741682" cy="369332"/>
          </a:xfrm>
          <a:prstGeom prst="rect">
            <a:avLst/>
          </a:prstGeom>
          <a:noFill/>
        </p:spPr>
        <p:txBody>
          <a:bodyPr wrap="square" rtlCol="0">
            <a:spAutoFit/>
          </a:bodyPr>
          <a:lstStyle/>
          <a:p>
            <a:r>
              <a:rPr lang="it-IT" dirty="0"/>
              <a:t>La genesi orale della narrazione;</a:t>
            </a:r>
          </a:p>
        </p:txBody>
      </p:sp>
    </p:spTree>
    <p:extLst>
      <p:ext uri="{BB962C8B-B14F-4D97-AF65-F5344CB8AC3E}">
        <p14:creationId xmlns:p14="http://schemas.microsoft.com/office/powerpoint/2010/main" xmlns="" val="349552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xmlns="" id="{5431177B-BFD9-7D21-5508-3AB3386ECB88}"/>
              </a:ext>
            </a:extLst>
          </p:cNvPr>
          <p:cNvPicPr>
            <a:picLocks noChangeAspect="1"/>
          </p:cNvPicPr>
          <p:nvPr/>
        </p:nvPicPr>
        <p:blipFill>
          <a:blip r:embed="rId2" cstate="print"/>
          <a:stretch>
            <a:fillRect/>
          </a:stretch>
        </p:blipFill>
        <p:spPr>
          <a:xfrm>
            <a:off x="1838226" y="1093509"/>
            <a:ext cx="8127967" cy="5014421"/>
          </a:xfrm>
          <a:prstGeom prst="rect">
            <a:avLst/>
          </a:prstGeom>
        </p:spPr>
      </p:pic>
      <p:sp>
        <p:nvSpPr>
          <p:cNvPr id="5" name="CasellaDiTesto 4">
            <a:extLst>
              <a:ext uri="{FF2B5EF4-FFF2-40B4-BE49-F238E27FC236}">
                <a16:creationId xmlns:a16="http://schemas.microsoft.com/office/drawing/2014/main" xmlns="" id="{DCDB3F7E-B164-5913-CC09-1D1933003655}"/>
              </a:ext>
            </a:extLst>
          </p:cNvPr>
          <p:cNvSpPr txBox="1"/>
          <p:nvPr/>
        </p:nvSpPr>
        <p:spPr>
          <a:xfrm>
            <a:off x="1838226" y="380738"/>
            <a:ext cx="7880809" cy="369332"/>
          </a:xfrm>
          <a:prstGeom prst="rect">
            <a:avLst/>
          </a:prstGeom>
          <a:noFill/>
        </p:spPr>
        <p:txBody>
          <a:bodyPr wrap="square" rtlCol="0">
            <a:spAutoFit/>
          </a:bodyPr>
          <a:lstStyle/>
          <a:p>
            <a:r>
              <a:rPr lang="it-IT" dirty="0"/>
              <a:t>L’erranza nell’Europa medio-orientale fino alla Russia Bianca.</a:t>
            </a:r>
          </a:p>
        </p:txBody>
      </p:sp>
    </p:spTree>
    <p:extLst>
      <p:ext uri="{BB962C8B-B14F-4D97-AF65-F5344CB8AC3E}">
        <p14:creationId xmlns:p14="http://schemas.microsoft.com/office/powerpoint/2010/main" xmlns="" val="2303052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xmlns="" id="{6891418D-8E45-ABDB-02AE-DE3505F865FC}"/>
              </a:ext>
            </a:extLst>
          </p:cNvPr>
          <p:cNvSpPr txBox="1"/>
          <p:nvPr/>
        </p:nvSpPr>
        <p:spPr>
          <a:xfrm>
            <a:off x="320510" y="358218"/>
            <a:ext cx="1084083" cy="369332"/>
          </a:xfrm>
          <a:prstGeom prst="rect">
            <a:avLst/>
          </a:prstGeom>
          <a:noFill/>
        </p:spPr>
        <p:txBody>
          <a:bodyPr wrap="square" rtlCol="0">
            <a:spAutoFit/>
          </a:bodyPr>
          <a:lstStyle/>
          <a:p>
            <a:r>
              <a:rPr lang="it-IT" dirty="0"/>
              <a:t>IL GRECO </a:t>
            </a:r>
          </a:p>
        </p:txBody>
      </p:sp>
      <p:cxnSp>
        <p:nvCxnSpPr>
          <p:cNvPr id="6" name="Connettore diritto 5">
            <a:extLst>
              <a:ext uri="{FF2B5EF4-FFF2-40B4-BE49-F238E27FC236}">
                <a16:creationId xmlns:a16="http://schemas.microsoft.com/office/drawing/2014/main" xmlns="" id="{F5C0ABBE-3B0B-0DA1-3E65-801E7A04F526}"/>
              </a:ext>
            </a:extLst>
          </p:cNvPr>
          <p:cNvCxnSpPr/>
          <p:nvPr/>
        </p:nvCxnSpPr>
        <p:spPr>
          <a:xfrm>
            <a:off x="65988" y="989814"/>
            <a:ext cx="1184949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a16="http://schemas.microsoft.com/office/drawing/2014/main" xmlns="" id="{717B0F84-62A5-E8B7-68B4-355C14740240}"/>
              </a:ext>
            </a:extLst>
          </p:cNvPr>
          <p:cNvSpPr txBox="1"/>
          <p:nvPr/>
        </p:nvSpPr>
        <p:spPr>
          <a:xfrm>
            <a:off x="320511" y="1480008"/>
            <a:ext cx="11550978" cy="5355312"/>
          </a:xfrm>
          <a:prstGeom prst="rect">
            <a:avLst/>
          </a:prstGeom>
          <a:noFill/>
        </p:spPr>
        <p:txBody>
          <a:bodyPr wrap="square" rtlCol="0">
            <a:spAutoFit/>
          </a:bodyPr>
          <a:lstStyle/>
          <a:p>
            <a:pPr algn="just"/>
            <a:r>
              <a:rPr lang="it-IT" dirty="0"/>
              <a:t>«Non posso dire di ricordare esattamente come e quando il mio greco scaturì dal nulla. In quei giorni e in quei luoghi, poco dopo il passaggio del fronte, un vento alto spirava sulla faccia della terra: il mondo intorno a noi sembrava ritornato al Caos primigenio, e brulicava di esemplari umani scaleni, difettivi, abnormi; e ciascuno di essi si agitava in moti ciechi o deliberati, in ricerca affannosa della propria sede, della propria sfera, come poeticamente si narra delle particelle dei quattro elementi nelle cosmogonie degli antichi».</a:t>
            </a:r>
          </a:p>
          <a:p>
            <a:pPr algn="just"/>
            <a:endParaRPr lang="it-IT" dirty="0"/>
          </a:p>
          <a:p>
            <a:pPr algn="just"/>
            <a:r>
              <a:rPr lang="it-IT" dirty="0"/>
              <a:t>«E c’era finalmente il greco, con cui il destino doveva congiungermi per un’indimenticabile settimana randagia. Si chiamava Mordo Nahum, e a prima vista non presentava nulla di notevole, salvo le scarpe (di cuoio, quasi nuove, di modello elegante: un vero portento, dato il tempo e il luogo) e il sacco che portava sul dorso, che era di mole cospicua e di peso corrispondente, come io stesso avrei dovuto constatare nei giorni che seguirono.</a:t>
            </a:r>
          </a:p>
          <a:p>
            <a:pPr algn="just"/>
            <a:r>
              <a:rPr lang="it-IT" dirty="0"/>
              <a:t>Oltre alla sua lingua, parlava spagnolo (come tutti gli ebrei di Salonicco), francese, un italiano stentato ma di buon accento, e, seppi poi il turco, il bulgaro e un po’ di albanese.</a:t>
            </a:r>
          </a:p>
          <a:p>
            <a:pPr algn="just"/>
            <a:r>
              <a:rPr lang="it-IT" dirty="0"/>
              <a:t>Aveva quarant’anni: era di statura piuttosto alta, ma camminava curvo, con la testa in avanti come i miopi. Rosso di pelo e di pelle, aveva grossi occhi scialbi ed acquosi  e un gran naso ricurvo: il che conferiva all’intera sua persona un aspetto insieme rapace e impedito, quasi di uccello notturno sorpreso dalla luce, o di pesce da preda fuori del suo naturale elemento».</a:t>
            </a:r>
          </a:p>
          <a:p>
            <a:endParaRPr lang="it-IT" dirty="0"/>
          </a:p>
          <a:p>
            <a:endParaRPr lang="it-IT" dirty="0"/>
          </a:p>
          <a:p>
            <a:endParaRPr lang="it-IT" dirty="0"/>
          </a:p>
        </p:txBody>
      </p:sp>
    </p:spTree>
    <p:extLst>
      <p:ext uri="{BB962C8B-B14F-4D97-AF65-F5344CB8AC3E}">
        <p14:creationId xmlns:p14="http://schemas.microsoft.com/office/powerpoint/2010/main" xmlns="" val="1675131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BF87ED6C-CB96-168F-4CCA-77E77520612C}"/>
              </a:ext>
            </a:extLst>
          </p:cNvPr>
          <p:cNvSpPr txBox="1"/>
          <p:nvPr/>
        </p:nvSpPr>
        <p:spPr>
          <a:xfrm>
            <a:off x="584461" y="678730"/>
            <a:ext cx="10671143" cy="1754326"/>
          </a:xfrm>
          <a:prstGeom prst="rect">
            <a:avLst/>
          </a:prstGeom>
          <a:noFill/>
        </p:spPr>
        <p:txBody>
          <a:bodyPr wrap="square" rtlCol="0">
            <a:spAutoFit/>
          </a:bodyPr>
          <a:lstStyle/>
          <a:p>
            <a:pPr algn="just"/>
            <a:r>
              <a:rPr lang="it-IT" dirty="0"/>
              <a:t>«Il mio non era un greco qualunque, era visibilmente un maestro, un’autorità, un super-greco…Aveva compiuto un miracolo, aveva creato un’atmosfera. Sapeva di che cosa si parla in italiano. Mi sbalordì: si dimostrò esperto di ragazze e di tagliatelle, di Juventus e di musica lirica, di guerra e di blenorragia, di vino e di borsa nera, di motociclette e di espedienti. Sapevo che non era altro se non un mercante un po’ furfante, esperto nel raggiro, e privo di scrupoli, egoista e freddo: eppure sentivo fiorire in lui, favorito dalla simpatia dell’uditorio, un calore nuovo, un’umanità insospettata, singolare ma genuina, ricca di promesse».</a:t>
            </a:r>
          </a:p>
        </p:txBody>
      </p:sp>
      <p:sp>
        <p:nvSpPr>
          <p:cNvPr id="6" name="CasellaDiTesto 5">
            <a:extLst>
              <a:ext uri="{FF2B5EF4-FFF2-40B4-BE49-F238E27FC236}">
                <a16:creationId xmlns:a16="http://schemas.microsoft.com/office/drawing/2014/main" xmlns="" id="{5325B307-E120-4426-161A-65FE577B3CF4}"/>
              </a:ext>
            </a:extLst>
          </p:cNvPr>
          <p:cNvSpPr txBox="1"/>
          <p:nvPr/>
        </p:nvSpPr>
        <p:spPr>
          <a:xfrm>
            <a:off x="584461" y="3591612"/>
            <a:ext cx="10671143" cy="2862322"/>
          </a:xfrm>
          <a:prstGeom prst="rect">
            <a:avLst/>
          </a:prstGeom>
          <a:noFill/>
        </p:spPr>
        <p:txBody>
          <a:bodyPr wrap="square" rtlCol="0">
            <a:spAutoFit/>
          </a:bodyPr>
          <a:lstStyle/>
          <a:p>
            <a:r>
              <a:rPr lang="it-IT" dirty="0"/>
              <a:t>«Fondamento della sua etica era il lavoro, che egli sentiva come sacro dovere, ma che intendeva in senso molto più ampio. Era lavoro tutto  e solo ciò che porta a guadagno senza limitare la libertà. Il concetto di lavoro comprendeva quindi , oltre ad alcune attività illecite, anche ad esempio il contrabbando, il furto, la truffa (non la rapina: non era un violento).</a:t>
            </a:r>
          </a:p>
          <a:p>
            <a:r>
              <a:rPr lang="it-IT" dirty="0"/>
              <a:t>Considerava invece riprovevoli, perché umilianti tutte le attività che non comportano iniziativa né rischio, o che presuppongono una disciplina e una gerarchia: qualunque rapporto di impiego, qualunque prestazione d’opera, che egli, anche se ben retribuita assimilava in blocco al lavoro servile.</a:t>
            </a:r>
          </a:p>
          <a:p>
            <a:r>
              <a:rPr lang="it-IT" dirty="0"/>
              <a:t>Ma non era lavoro servile arare il proprio campo o vendere false antichità in porto ai turisti.</a:t>
            </a:r>
          </a:p>
          <a:p>
            <a:r>
              <a:rPr lang="it-IT" dirty="0"/>
              <a:t>Quanto alle attività più elevate dello spirito, al lavoro creativo, non tardai a comprendere che il greco era diviso. Si trattava di giudizi delicati da dare caso per caso». </a:t>
            </a:r>
          </a:p>
        </p:txBody>
      </p:sp>
    </p:spTree>
    <p:extLst>
      <p:ext uri="{BB962C8B-B14F-4D97-AF65-F5344CB8AC3E}">
        <p14:creationId xmlns:p14="http://schemas.microsoft.com/office/powerpoint/2010/main" xmlns="" val="3672412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8F1C8606-87DD-BB22-850B-31FDD1FFCF9F}"/>
              </a:ext>
            </a:extLst>
          </p:cNvPr>
          <p:cNvSpPr txBox="1"/>
          <p:nvPr/>
        </p:nvSpPr>
        <p:spPr>
          <a:xfrm>
            <a:off x="763571" y="952107"/>
            <a:ext cx="10322351" cy="2862322"/>
          </a:xfrm>
          <a:prstGeom prst="rect">
            <a:avLst/>
          </a:prstGeom>
          <a:noFill/>
        </p:spPr>
        <p:txBody>
          <a:bodyPr wrap="square" rtlCol="0">
            <a:spAutoFit/>
          </a:bodyPr>
          <a:lstStyle/>
          <a:p>
            <a:pPr algn="just"/>
            <a:r>
              <a:rPr lang="it-IT" dirty="0"/>
              <a:t>«Si sentiva anzi in vena benevolmente pedagogica; a mano a mano che passavano le ore, il tono del suo discorso andava  insensibilmente intiepidendosi, e in parallelo andava mutando il rapporto che ci univa: da padrone-schiavo a mezzogiorno, a titolare-salariato all’una, a maestro-discepolo alle due, a fratello maggiore-minore alle tre.</a:t>
            </a:r>
          </a:p>
          <a:p>
            <a:pPr algn="just"/>
            <a:r>
              <a:rPr lang="it-IT" dirty="0"/>
              <a:t>Il discorso tornò sulle mie scarpe, che nessuno dei due, per ragioni diverse, poteva dimenticare. Mi spiegò che essere senza scarpe è una colpa molto grave. Quando c’è la guerra, a due cose bisogna pensare prima di tutto: in primo luogo alle scarpe, in secondo alla roba da mangiare; e non viceversa, come ritiene il volgo: perché chi ha le scarpe può andar in giro a trovar da mangiare, mentre non vale l’inverso. – Ma la guerra è finita, - obiettai: e la pensavo finita, come molti in quei mesi di tregua, in un senso molto più universale di quanto si osi pensare oggi. – Guerra è sempre, - rispose memorabile Mordo Nahum».</a:t>
            </a:r>
          </a:p>
        </p:txBody>
      </p:sp>
      <p:sp>
        <p:nvSpPr>
          <p:cNvPr id="5" name="CasellaDiTesto 4">
            <a:extLst>
              <a:ext uri="{FF2B5EF4-FFF2-40B4-BE49-F238E27FC236}">
                <a16:creationId xmlns:a16="http://schemas.microsoft.com/office/drawing/2014/main" xmlns="" id="{41FCA8E8-ACEF-FE66-DF4F-0D187BDDB0CB}"/>
              </a:ext>
            </a:extLst>
          </p:cNvPr>
          <p:cNvSpPr txBox="1"/>
          <p:nvPr/>
        </p:nvSpPr>
        <p:spPr>
          <a:xfrm>
            <a:off x="650450" y="4402317"/>
            <a:ext cx="10435472" cy="923330"/>
          </a:xfrm>
          <a:prstGeom prst="rect">
            <a:avLst/>
          </a:prstGeom>
          <a:noFill/>
        </p:spPr>
        <p:txBody>
          <a:bodyPr wrap="square" rtlCol="0">
            <a:spAutoFit/>
          </a:bodyPr>
          <a:lstStyle/>
          <a:p>
            <a:pPr algn="just"/>
            <a:r>
              <a:rPr lang="it-IT" dirty="0"/>
              <a:t>«Era venuto il Lager per entrambi: io lo avevo percepito come un mostruoso stravolgimento, una anomalia laida della mia storia e della storia del mondo; lui, come una triste conferma di cose notorie. «Guerra è sempre», l’uomo è lupo all’uomo: vecchia storia. Dei suoi due anni di Auschwitz non mi parlò mai.</a:t>
            </a:r>
          </a:p>
        </p:txBody>
      </p:sp>
    </p:spTree>
    <p:extLst>
      <p:ext uri="{BB962C8B-B14F-4D97-AF65-F5344CB8AC3E}">
        <p14:creationId xmlns:p14="http://schemas.microsoft.com/office/powerpoint/2010/main" xmlns="" val="264712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C076A2A4-44BE-D11E-49FD-CBFEBDBDD39F}"/>
              </a:ext>
            </a:extLst>
          </p:cNvPr>
          <p:cNvSpPr txBox="1"/>
          <p:nvPr/>
        </p:nvSpPr>
        <p:spPr>
          <a:xfrm>
            <a:off x="4779390" y="2285333"/>
            <a:ext cx="5665508" cy="2677656"/>
          </a:xfrm>
          <a:prstGeom prst="rect">
            <a:avLst/>
          </a:prstGeom>
          <a:noFill/>
        </p:spPr>
        <p:txBody>
          <a:bodyPr wrap="square" rtlCol="0">
            <a:spAutoFit/>
          </a:bodyPr>
          <a:lstStyle/>
          <a:p>
            <a:pPr algn="just"/>
            <a:r>
              <a:rPr lang="it-IT" sz="2400" dirty="0"/>
              <a:t>«Per tutti questi motivi, quando un lettore si stupisce del fatto che io chimico abbia scelto la via dello scrivere, mi sento autorizzato a rispondergli che scrivo proprio perché sono un chimico: </a:t>
            </a:r>
            <a:r>
              <a:rPr lang="it-IT" sz="2400" u="sng" dirty="0"/>
              <a:t>il mio vecchio mestiere si è largamente trasfuso nel nuovo».</a:t>
            </a:r>
          </a:p>
        </p:txBody>
      </p:sp>
      <p:pic>
        <p:nvPicPr>
          <p:cNvPr id="2050" name="Picture 2" descr="L' altrui mestiere">
            <a:extLst>
              <a:ext uri="{FF2B5EF4-FFF2-40B4-BE49-F238E27FC236}">
                <a16:creationId xmlns:a16="http://schemas.microsoft.com/office/drawing/2014/main" xmlns="" id="{103EC771-ACF6-922C-4146-2348C5B98C5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48034" y="1364084"/>
            <a:ext cx="2800169" cy="4520153"/>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ttangolo 4">
            <a:extLst>
              <a:ext uri="{FF2B5EF4-FFF2-40B4-BE49-F238E27FC236}">
                <a16:creationId xmlns:a16="http://schemas.microsoft.com/office/drawing/2014/main" xmlns="" id="{6B816620-D66D-4ACA-628D-697A076ACA2D}"/>
              </a:ext>
            </a:extLst>
          </p:cNvPr>
          <p:cNvSpPr/>
          <p:nvPr/>
        </p:nvSpPr>
        <p:spPr>
          <a:xfrm>
            <a:off x="0" y="0"/>
            <a:ext cx="12192000" cy="772998"/>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2807311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6D072353-3875-B9A6-6B66-08D15B7ACAAC}"/>
              </a:ext>
            </a:extLst>
          </p:cNvPr>
          <p:cNvSpPr txBox="1"/>
          <p:nvPr/>
        </p:nvSpPr>
        <p:spPr>
          <a:xfrm>
            <a:off x="-226243" y="461914"/>
            <a:ext cx="1847653" cy="369332"/>
          </a:xfrm>
          <a:prstGeom prst="rect">
            <a:avLst/>
          </a:prstGeom>
          <a:noFill/>
        </p:spPr>
        <p:txBody>
          <a:bodyPr wrap="square" rtlCol="0">
            <a:spAutoFit/>
          </a:bodyPr>
          <a:lstStyle/>
          <a:p>
            <a:pPr algn="ctr"/>
            <a:r>
              <a:rPr lang="it-IT" dirty="0"/>
              <a:t>	CESARE</a:t>
            </a:r>
          </a:p>
        </p:txBody>
      </p:sp>
      <p:cxnSp>
        <p:nvCxnSpPr>
          <p:cNvPr id="6" name="Connettore diritto 5">
            <a:extLst>
              <a:ext uri="{FF2B5EF4-FFF2-40B4-BE49-F238E27FC236}">
                <a16:creationId xmlns:a16="http://schemas.microsoft.com/office/drawing/2014/main" xmlns="" id="{E93989A3-585B-9EEB-177F-4AE3E54EDFC3}"/>
              </a:ext>
            </a:extLst>
          </p:cNvPr>
          <p:cNvCxnSpPr>
            <a:cxnSpLocks/>
          </p:cNvCxnSpPr>
          <p:nvPr/>
        </p:nvCxnSpPr>
        <p:spPr>
          <a:xfrm>
            <a:off x="94268" y="989814"/>
            <a:ext cx="12003464"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a16="http://schemas.microsoft.com/office/drawing/2014/main" xmlns="" id="{A433D9CE-A5DE-228E-BC5A-B97F10460F89}"/>
              </a:ext>
            </a:extLst>
          </p:cNvPr>
          <p:cNvSpPr txBox="1"/>
          <p:nvPr/>
        </p:nvSpPr>
        <p:spPr>
          <a:xfrm>
            <a:off x="584461" y="1310326"/>
            <a:ext cx="10793691" cy="2862322"/>
          </a:xfrm>
          <a:prstGeom prst="rect">
            <a:avLst/>
          </a:prstGeom>
          <a:noFill/>
        </p:spPr>
        <p:txBody>
          <a:bodyPr wrap="square" rtlCol="0">
            <a:spAutoFit/>
          </a:bodyPr>
          <a:lstStyle/>
          <a:p>
            <a:pPr algn="just"/>
            <a:r>
              <a:rPr lang="it-IT" dirty="0"/>
              <a:t>«Avevo conosciuto Cesare negli ultimi giorni di Lager, ma era un altro Cesare. Nel campo di Buna abbandonato dai tedeschi la camera degli infettivi, in cui i due francesi ed io eravamo riusciti a sopravvivere e ad instaurare una parvenza di civiltà, rappresentava un’isola di relativo benessere: nel reparto contiguo, il reparto dei dissenterici, la morte dominava incontrastata…Giunsi infine alla parete divisoria, in fondo alla corsia, e trovai chi cercavo. Erano due italiani in una sola cuccetta, stretti fra loro in un viluppo per difendersi dal gelo: Cesare e Marcello.</a:t>
            </a:r>
          </a:p>
          <a:p>
            <a:pPr algn="just"/>
            <a:endParaRPr lang="it-IT" dirty="0"/>
          </a:p>
          <a:p>
            <a:pPr algn="just"/>
            <a:r>
              <a:rPr lang="it-IT" dirty="0"/>
              <a:t>Cesare, invece, lo conoscevo appena, poiché era arrivato a Buna da Birkenau pochi mesi prima. Mi chiese acqua prima che cibo: acqua perché da quattro giorni non beveva, e lo bruciava la febbre e la dissenteria lo svuotava». </a:t>
            </a:r>
          </a:p>
          <a:p>
            <a:pPr algn="just"/>
            <a:endParaRPr lang="it-IT" dirty="0"/>
          </a:p>
          <a:p>
            <a:r>
              <a:rPr lang="it-IT" dirty="0"/>
              <a:t> </a:t>
            </a:r>
          </a:p>
        </p:txBody>
      </p:sp>
      <p:sp>
        <p:nvSpPr>
          <p:cNvPr id="9" name="CasellaDiTesto 8">
            <a:extLst>
              <a:ext uri="{FF2B5EF4-FFF2-40B4-BE49-F238E27FC236}">
                <a16:creationId xmlns:a16="http://schemas.microsoft.com/office/drawing/2014/main" xmlns="" id="{9EDC0AE4-D271-BA0F-F431-006938B2AE41}"/>
              </a:ext>
            </a:extLst>
          </p:cNvPr>
          <p:cNvSpPr txBox="1"/>
          <p:nvPr/>
        </p:nvSpPr>
        <p:spPr>
          <a:xfrm>
            <a:off x="697582" y="4886263"/>
            <a:ext cx="10680569" cy="923330"/>
          </a:xfrm>
          <a:prstGeom prst="rect">
            <a:avLst/>
          </a:prstGeom>
          <a:noFill/>
        </p:spPr>
        <p:txBody>
          <a:bodyPr wrap="square" rtlCol="0">
            <a:spAutoFit/>
          </a:bodyPr>
          <a:lstStyle/>
          <a:p>
            <a:pPr algn="just"/>
            <a:r>
              <a:rPr lang="it-IT" dirty="0"/>
              <a:t>«Non che Cesare tenga molto ad agire legalmente: ma gli piacciono le eleganze, i virtuosismi, mettere il prossimo nel sacco senza farlo soffrire. Eravamo entrati a Katowice allegri come scolari in vacanza, ma il nostro umore spensierato urtava ad ogni passo con lo scenario in cui ci addentravamo». </a:t>
            </a:r>
          </a:p>
        </p:txBody>
      </p:sp>
    </p:spTree>
    <p:extLst>
      <p:ext uri="{BB962C8B-B14F-4D97-AF65-F5344CB8AC3E}">
        <p14:creationId xmlns:p14="http://schemas.microsoft.com/office/powerpoint/2010/main" xmlns="" val="1023449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088A539F-6D8F-06EA-2D56-4B30F53F6238}"/>
              </a:ext>
            </a:extLst>
          </p:cNvPr>
          <p:cNvSpPr txBox="1"/>
          <p:nvPr/>
        </p:nvSpPr>
        <p:spPr>
          <a:xfrm>
            <a:off x="424206" y="716437"/>
            <a:ext cx="10859679" cy="5909310"/>
          </a:xfrm>
          <a:prstGeom prst="rect">
            <a:avLst/>
          </a:prstGeom>
          <a:noFill/>
        </p:spPr>
        <p:txBody>
          <a:bodyPr wrap="square" rtlCol="0">
            <a:spAutoFit/>
          </a:bodyPr>
          <a:lstStyle/>
          <a:p>
            <a:pPr algn="just"/>
            <a:r>
              <a:rPr lang="it-IT" dirty="0"/>
              <a:t>«Mi spiegò il suo sentimento: con me era amico, e non mi chiedeva niente, se volevo potevo andare sul mercato con lui, magari dargli una mano e imparare il mestiere, ma era indispensabile che lui si trovasse un vero socio, che disponesse di un piccolo capitale e di una certa esperienza. Anzi per verità lo aveva già trovato, un certo Giacomantonio dalla faccia da galera, suo vecchio conoscente di San Lorenzo».</a:t>
            </a:r>
          </a:p>
          <a:p>
            <a:pPr algn="just"/>
            <a:endParaRPr lang="it-IT" dirty="0"/>
          </a:p>
          <a:p>
            <a:pPr algn="just"/>
            <a:endParaRPr lang="it-IT" dirty="0"/>
          </a:p>
          <a:p>
            <a:pPr algn="just"/>
            <a:r>
              <a:rPr lang="it-IT" dirty="0"/>
              <a:t>«Assistere alle imprese di Cesare, anche alle più modeste e triviali, costituiva un’esperienza unica, uno spettacolo vivo e corroborante che mi riconciliava con il mondo, e riaccendeva in me la gioia di vivere che Auschwitz aveva spenta».</a:t>
            </a:r>
          </a:p>
          <a:p>
            <a:pPr algn="just"/>
            <a:endParaRPr lang="it-IT" dirty="0"/>
          </a:p>
          <a:p>
            <a:pPr algn="just"/>
            <a:endParaRPr lang="it-IT" dirty="0"/>
          </a:p>
          <a:p>
            <a:pPr algn="just"/>
            <a:endParaRPr lang="it-IT" dirty="0"/>
          </a:p>
          <a:p>
            <a:pPr algn="just"/>
            <a:r>
              <a:rPr lang="it-IT" dirty="0"/>
              <a:t>«Cesare, benché avesse poco più di vent’anni, vantava una preparazione merceologica sorprendente, paragonabile a quella del greco. Ma superate le analogie superficiali, mi resi conto ben presto che fra il greco e lui correva un abisso. Cesare era pieno di calore umano, sempre, in tutte le ore della sua vita, e non solo fuori orario come Mordo Nahum. Per Cesare il «lavoro» era una sgradevole necessità, o una divertente occasione di incontri, e non una gelida ossessione, né una luciferesca affermazione di se stesso. L’uno era libero, l’altro schiavo di sé; l’uno avaro e ragionevole, l’altro prodigo ed estroso.</a:t>
            </a:r>
          </a:p>
          <a:p>
            <a:pPr algn="just"/>
            <a:r>
              <a:rPr lang="it-IT" dirty="0"/>
              <a:t>Il greco era un lupo solitario, in eterna guerra contro tutti, vecchio anzitempo, chiuso nel cerchio della sua ambizione trista; Cesare era un figlio del sole, amico di tutto il mondo, non conosceva l’odio, né il disprezzo, era vario come il cielo, festoso, furbo e ingenuo, temerario e cauto, molto ignorante, molto innocente e molto civile».</a:t>
            </a:r>
          </a:p>
        </p:txBody>
      </p:sp>
    </p:spTree>
    <p:extLst>
      <p:ext uri="{BB962C8B-B14F-4D97-AF65-F5344CB8AC3E}">
        <p14:creationId xmlns:p14="http://schemas.microsoft.com/office/powerpoint/2010/main" xmlns="" val="444979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2D719C73-CEF1-BAF7-053C-91A2EEF34AF3}"/>
              </a:ext>
            </a:extLst>
          </p:cNvPr>
          <p:cNvSpPr txBox="1"/>
          <p:nvPr/>
        </p:nvSpPr>
        <p:spPr>
          <a:xfrm>
            <a:off x="735291" y="113223"/>
            <a:ext cx="10067826" cy="6463308"/>
          </a:xfrm>
          <a:prstGeom prst="rect">
            <a:avLst/>
          </a:prstGeom>
          <a:noFill/>
        </p:spPr>
        <p:txBody>
          <a:bodyPr wrap="square" rtlCol="0">
            <a:spAutoFit/>
          </a:bodyPr>
          <a:lstStyle/>
          <a:p>
            <a:pPr algn="just"/>
            <a:endParaRPr lang="it-IT" dirty="0"/>
          </a:p>
          <a:p>
            <a:pPr algn="just"/>
            <a:r>
              <a:rPr lang="it-IT" dirty="0"/>
              <a:t>IL RISVEGLIO</a:t>
            </a:r>
          </a:p>
          <a:p>
            <a:pPr algn="just"/>
            <a:endParaRPr lang="it-IT" dirty="0"/>
          </a:p>
          <a:p>
            <a:pPr algn="just"/>
            <a:r>
              <a:rPr lang="it-IT" dirty="0"/>
              <a:t>«Giunsi a Torino il 19 ottobre, dopo trentacinque giorni di viaggio: la casa era in piedi, tutti i familiari vivi, nessuno mi aspettava. Ero gonfio, barbuto e lacero, e stentai a farmi riconoscere. Ritrovai gli amici pieni di vita, il calore della mensa sicura, la concretezza del lavoro quotidiano, la gioia liberatrice del raccontare.</a:t>
            </a:r>
          </a:p>
          <a:p>
            <a:pPr algn="just"/>
            <a:r>
              <a:rPr lang="it-IT" dirty="0"/>
              <a:t>Ritrovai un letto largo e pulito, che a sera (attimo di terrore) cedette morbido sotto il mio peso.</a:t>
            </a:r>
          </a:p>
          <a:p>
            <a:pPr algn="just"/>
            <a:r>
              <a:rPr lang="it-IT" dirty="0"/>
              <a:t>Ma solo dopo molti mesi svanì in me l’abitudine di camminare con lo sguardo fisso al suolo, come per cercarvi da mangiare o da intascare presto e vendere per pane; e non ha cessato di visitarmi, ad intervalli ora fitti, ora radi, un sogno pieno di spavento.</a:t>
            </a:r>
          </a:p>
          <a:p>
            <a:pPr algn="just"/>
            <a:endParaRPr lang="it-IT" dirty="0"/>
          </a:p>
          <a:p>
            <a:pPr algn="just"/>
            <a:r>
              <a:rPr lang="it-IT" dirty="0"/>
              <a:t>È un sogno entro un altro sogno, vario nei particolari, unico nella sostanza. Sono a tavola con la famiglia, o con amici, o al lavoro, o in una campagna verde: in un ambiente insomma placido e disteso, apparentemente privo di tensione e di pena; eppure provo un’angoscia sottile e profonda, la sensazione definita di una minaccia che incombe. E, infatti, al procedere del sogno, a poco a poco o brutalmente, ogni volta in modo diverso, tutto cade e si disfa intorno a me, lo scenario, le pareti, le persone, e l’angoscia si fa più intensa e precisa. Tutto ora volto in caos: sono al centro di un nulla grigio e torbido, ed ecco, io </a:t>
            </a:r>
            <a:r>
              <a:rPr lang="it-IT" i="1" dirty="0"/>
              <a:t>so </a:t>
            </a:r>
            <a:r>
              <a:rPr lang="it-IT" dirty="0"/>
              <a:t>che cosa questo significa: sono di nuovo in Lager, e nulla era vero all’infuori del Lager.</a:t>
            </a:r>
          </a:p>
          <a:p>
            <a:pPr algn="just"/>
            <a:endParaRPr lang="it-IT" dirty="0"/>
          </a:p>
          <a:p>
            <a:pPr algn="just"/>
            <a:r>
              <a:rPr lang="it-IT" dirty="0"/>
              <a:t>Il resto era breve vacanza, o inganno dei sensi, sogno: la famiglia, la natura in fiore, la casa. Ora questo sogno intero, il sogno di pace è finito, e nel sogno esterno, che prosegue gelido, odo risuonare una voce ben nota; una sola parola, non imperiosa, anzi breve, sommessa. È il comando dell’alba di Auschwitz, una parola straniera, temuta e attesa: alzarsi, «</a:t>
            </a:r>
            <a:r>
              <a:rPr lang="it-IT" dirty="0" err="1"/>
              <a:t>Wstawac</a:t>
            </a:r>
            <a:r>
              <a:rPr lang="it-IT" dirty="0"/>
              <a:t>’».</a:t>
            </a:r>
          </a:p>
        </p:txBody>
      </p:sp>
    </p:spTree>
    <p:extLst>
      <p:ext uri="{BB962C8B-B14F-4D97-AF65-F5344CB8AC3E}">
        <p14:creationId xmlns:p14="http://schemas.microsoft.com/office/powerpoint/2010/main" xmlns="" val="3280038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8BB14F14-384F-4CB8-F147-664AFC020F9D}"/>
              </a:ext>
            </a:extLst>
          </p:cNvPr>
          <p:cNvSpPr txBox="1"/>
          <p:nvPr/>
        </p:nvSpPr>
        <p:spPr>
          <a:xfrm>
            <a:off x="546754" y="801278"/>
            <a:ext cx="9228841" cy="707886"/>
          </a:xfrm>
          <a:prstGeom prst="rect">
            <a:avLst/>
          </a:prstGeom>
          <a:noFill/>
        </p:spPr>
        <p:txBody>
          <a:bodyPr wrap="square" rtlCol="0">
            <a:spAutoFit/>
          </a:bodyPr>
          <a:lstStyle/>
          <a:p>
            <a:r>
              <a:rPr lang="it-IT" sz="4000" i="1" dirty="0"/>
              <a:t>L’altrui mestiere </a:t>
            </a:r>
            <a:r>
              <a:rPr lang="it-IT" sz="4000" dirty="0"/>
              <a:t>1985</a:t>
            </a:r>
          </a:p>
        </p:txBody>
      </p:sp>
      <p:sp>
        <p:nvSpPr>
          <p:cNvPr id="5" name="CasellaDiTesto 4">
            <a:extLst>
              <a:ext uri="{FF2B5EF4-FFF2-40B4-BE49-F238E27FC236}">
                <a16:creationId xmlns:a16="http://schemas.microsoft.com/office/drawing/2014/main" xmlns="" id="{B57BB69C-505A-B3BB-D9B7-7E703A527EED}"/>
              </a:ext>
            </a:extLst>
          </p:cNvPr>
          <p:cNvSpPr txBox="1"/>
          <p:nvPr/>
        </p:nvSpPr>
        <p:spPr>
          <a:xfrm>
            <a:off x="546754" y="1677970"/>
            <a:ext cx="10916240" cy="4801314"/>
          </a:xfrm>
          <a:prstGeom prst="rect">
            <a:avLst/>
          </a:prstGeom>
          <a:noFill/>
        </p:spPr>
        <p:txBody>
          <a:bodyPr wrap="square" rtlCol="0">
            <a:spAutoFit/>
          </a:bodyPr>
          <a:lstStyle/>
          <a:p>
            <a:pPr algn="just"/>
            <a:r>
              <a:rPr lang="it-IT" sz="2400" dirty="0"/>
              <a:t>«Il rapporto che lega l’uomo alla </a:t>
            </a:r>
            <a:r>
              <a:rPr lang="it-IT" sz="2400" u="sng" dirty="0"/>
              <a:t>sua professione è simile </a:t>
            </a:r>
            <a:r>
              <a:rPr lang="it-IT" sz="2400" dirty="0"/>
              <a:t>a quello che lo lega al </a:t>
            </a:r>
            <a:r>
              <a:rPr lang="it-IT" sz="2400" u="sng" dirty="0"/>
              <a:t>suo paese</a:t>
            </a:r>
            <a:r>
              <a:rPr lang="it-IT" sz="2400" dirty="0"/>
              <a:t>; è altrettanto complesso, spesso ambivalente, ed in generale viene compreso appieno solo quando si spezza: </a:t>
            </a:r>
            <a:r>
              <a:rPr lang="it-IT" sz="2400" u="sng" dirty="0"/>
              <a:t>con l’esilio o l’emigrazione nel caso del paese d’origine, con il pensionamento nel caso del mestiere</a:t>
            </a:r>
            <a:r>
              <a:rPr lang="it-IT" sz="2400" dirty="0"/>
              <a:t>. Ho abbandonato il mio mestiere di chimico ormai da qualche anno, ma solo adesso mi sento in possesso del distacco necessario per vederlo nella sua interezza e per comprendere quanto mi è compenetrato e quanto gli debbo.</a:t>
            </a:r>
          </a:p>
          <a:p>
            <a:pPr algn="just"/>
            <a:r>
              <a:rPr lang="it-IT" sz="2400" dirty="0"/>
              <a:t>Non intendo alludere al fatto che, durante la mia prigionia ad Auschwitz, mi ha salvato la vita, né al ragionevole guadagno che ne ho ricavato per trent’anni, né alla pensione a cui mi ha dato diritto.</a:t>
            </a:r>
          </a:p>
          <a:p>
            <a:pPr algn="just"/>
            <a:r>
              <a:rPr lang="it-IT" sz="2400" u="sng" dirty="0"/>
              <a:t>Vorrei invece descrivere altri benefici che mi pare di averne tratto</a:t>
            </a:r>
            <a:r>
              <a:rPr lang="it-IT" sz="2400" dirty="0"/>
              <a:t>, e che tutti si riferiscono al nuovo mestiere a cui sono passato, </a:t>
            </a:r>
            <a:r>
              <a:rPr lang="it-IT" sz="2400" u="sng" dirty="0"/>
              <a:t>cioè al mestiere di scrivere</a:t>
            </a:r>
            <a:r>
              <a:rPr lang="it-IT" sz="2400" dirty="0"/>
              <a:t>». </a:t>
            </a:r>
          </a:p>
          <a:p>
            <a:endParaRPr lang="it-IT" dirty="0"/>
          </a:p>
        </p:txBody>
      </p:sp>
    </p:spTree>
    <p:extLst>
      <p:ext uri="{BB962C8B-B14F-4D97-AF65-F5344CB8AC3E}">
        <p14:creationId xmlns:p14="http://schemas.microsoft.com/office/powerpoint/2010/main" xmlns="" val="3082604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046B8322-8F85-975D-0317-68F66C5C9788}"/>
              </a:ext>
            </a:extLst>
          </p:cNvPr>
          <p:cNvSpPr txBox="1"/>
          <p:nvPr/>
        </p:nvSpPr>
        <p:spPr>
          <a:xfrm>
            <a:off x="439917" y="1168924"/>
            <a:ext cx="11312165" cy="5170646"/>
          </a:xfrm>
          <a:prstGeom prst="rect">
            <a:avLst/>
          </a:prstGeom>
          <a:noFill/>
        </p:spPr>
        <p:txBody>
          <a:bodyPr wrap="square" rtlCol="0">
            <a:spAutoFit/>
          </a:bodyPr>
          <a:lstStyle/>
          <a:p>
            <a:pPr algn="just"/>
            <a:r>
              <a:rPr lang="it-IT" sz="2400" dirty="0"/>
              <a:t>«Si impone subito una precisazione: </a:t>
            </a:r>
            <a:r>
              <a:rPr lang="it-IT" sz="2400" u="sng" dirty="0"/>
              <a:t>scrivere non è propriamente un mestiere</a:t>
            </a:r>
            <a:r>
              <a:rPr lang="it-IT" sz="2400" dirty="0"/>
              <a:t>, o almeno a mio parere, non lo dovrebbe essere: è un’attività creativa, e perciò sopporta male gli orari e le scadenze, gli impegni con i clienti e i superiori.</a:t>
            </a:r>
          </a:p>
          <a:p>
            <a:pPr algn="just"/>
            <a:r>
              <a:rPr lang="it-IT" sz="2400" u="sng" dirty="0"/>
              <a:t>Tuttavia scrivere è un «produrre», anzi è un trasformare</a:t>
            </a:r>
            <a:r>
              <a:rPr lang="it-IT" sz="2400" dirty="0"/>
              <a:t>: chi scrive trasforma le proprie esperienze in una forma tale da essere accessibile e gradita al «cliente» che leggerà. Le esperienze – nel senso vasto: </a:t>
            </a:r>
            <a:r>
              <a:rPr lang="it-IT" sz="2400" u="sng" dirty="0"/>
              <a:t>le esperienze di vita – sono dunque una materia prima: lo scrittore che ne manca lavora a vuoto, crede di scrivere ma scrive pagine vuote</a:t>
            </a:r>
            <a:r>
              <a:rPr lang="it-IT" sz="2400" dirty="0"/>
              <a:t>.</a:t>
            </a:r>
          </a:p>
          <a:p>
            <a:pPr algn="just"/>
            <a:r>
              <a:rPr lang="it-IT" sz="2400" dirty="0"/>
              <a:t>Ora le cose che ho viste, sperimentate e fatte nella mia precedente incarnazione sono oggi, per me scrittore, </a:t>
            </a:r>
            <a:r>
              <a:rPr lang="it-IT" sz="2400" u="sng" dirty="0"/>
              <a:t>una fonte preziosa di materie prime</a:t>
            </a:r>
            <a:r>
              <a:rPr lang="it-IT" sz="2400" dirty="0"/>
              <a:t>, di fatti da raccontare e non solo di fatti: anche di quelle emozioni che sono </a:t>
            </a:r>
            <a:r>
              <a:rPr lang="it-IT" sz="2400" u="sng" dirty="0"/>
              <a:t>il misurarsi con la materia </a:t>
            </a:r>
            <a:r>
              <a:rPr lang="it-IT" sz="2400" dirty="0"/>
              <a:t>(che è giudice imparziale, impassibile ma durissimo: se sbagli ti punisce senza pietà) il vincere, il rimanere sconfitti».</a:t>
            </a:r>
          </a:p>
          <a:p>
            <a:pPr algn="just"/>
            <a:endParaRPr lang="it-IT" sz="2400" dirty="0"/>
          </a:p>
          <a:p>
            <a:endParaRPr lang="it-IT" dirty="0"/>
          </a:p>
        </p:txBody>
      </p:sp>
    </p:spTree>
    <p:extLst>
      <p:ext uri="{BB962C8B-B14F-4D97-AF65-F5344CB8AC3E}">
        <p14:creationId xmlns:p14="http://schemas.microsoft.com/office/powerpoint/2010/main" xmlns="" val="74459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xmlns="" id="{BE91F8DD-325C-7DAC-A177-4CA49C3B0245}"/>
              </a:ext>
            </a:extLst>
          </p:cNvPr>
          <p:cNvSpPr txBox="1"/>
          <p:nvPr/>
        </p:nvSpPr>
        <p:spPr>
          <a:xfrm>
            <a:off x="546755" y="527901"/>
            <a:ext cx="11199043" cy="6001643"/>
          </a:xfrm>
          <a:prstGeom prst="rect">
            <a:avLst/>
          </a:prstGeom>
          <a:noFill/>
        </p:spPr>
        <p:txBody>
          <a:bodyPr wrap="square" rtlCol="0">
            <a:spAutoFit/>
          </a:bodyPr>
          <a:lstStyle/>
          <a:p>
            <a:pPr algn="just"/>
            <a:r>
              <a:rPr lang="it-IT" sz="2400" dirty="0"/>
              <a:t>«Ci sono altri benefici, altri </a:t>
            </a:r>
            <a:r>
              <a:rPr lang="it-IT" sz="2400" u="sng" dirty="0"/>
              <a:t>doni che il chimico porge allo scrittore</a:t>
            </a:r>
            <a:r>
              <a:rPr lang="it-IT" sz="2400" dirty="0"/>
              <a:t>. </a:t>
            </a:r>
            <a:r>
              <a:rPr lang="it-IT" sz="2400" u="sng" dirty="0"/>
              <a:t>L’abitudine a penetrare la materia, a volerne sapere la composizione e la struttura, a prevederne le proprietà ed il comportamento</a:t>
            </a:r>
            <a:r>
              <a:rPr lang="it-IT" sz="2400" dirty="0"/>
              <a:t>, conduce ad un </a:t>
            </a:r>
            <a:r>
              <a:rPr lang="it-IT" sz="2400" i="1" dirty="0"/>
              <a:t>insight</a:t>
            </a:r>
            <a:r>
              <a:rPr lang="it-IT" sz="2400" dirty="0"/>
              <a:t>, ad un abito mentale di concretezza e di concisione, al desiderio costante di </a:t>
            </a:r>
            <a:r>
              <a:rPr lang="it-IT" sz="2400" u="sng" dirty="0"/>
              <a:t>non fermarsi alla superficie delle cose.</a:t>
            </a:r>
          </a:p>
          <a:p>
            <a:pPr algn="just"/>
            <a:r>
              <a:rPr lang="it-IT" sz="2400" u="sng" dirty="0"/>
              <a:t>La chimica è l’arte di separare, pesare, distinguere: sono tre esercizi utili anche a chi si accinge a descrivere fatti o a dare corpo alla propria fantasia.</a:t>
            </a:r>
          </a:p>
          <a:p>
            <a:pPr algn="just"/>
            <a:r>
              <a:rPr lang="it-IT" sz="2400" dirty="0"/>
              <a:t>C’è poi un </a:t>
            </a:r>
            <a:r>
              <a:rPr lang="it-IT" sz="2400" u="sng" dirty="0"/>
              <a:t>patrimonio immenso di metafore </a:t>
            </a:r>
            <a:r>
              <a:rPr lang="it-IT" sz="2400" dirty="0"/>
              <a:t>che lo scrittore può ricavare dalla chimica di oggi e di ieri, e che chi non abbia frequentato il laboratorio e la fabbrica conosce solo approssimativamente. Anche il profano sa che cosa vuol dire </a:t>
            </a:r>
            <a:r>
              <a:rPr lang="it-IT" sz="2400" u="sng" dirty="0"/>
              <a:t>filtrare, cristallizzare, distillare, </a:t>
            </a:r>
            <a:r>
              <a:rPr lang="it-IT" sz="2400" dirty="0"/>
              <a:t>ma lo sa di seconda mano: non ne conosce la «passione impressa»…Anche sul piano delle </a:t>
            </a:r>
            <a:r>
              <a:rPr lang="it-IT" sz="2400" u="sng" dirty="0"/>
              <a:t>comparazioni il chimico militante si trova in possesso di una insospettata ricchezza: </a:t>
            </a:r>
            <a:r>
              <a:rPr lang="it-IT" sz="2400" dirty="0"/>
              <a:t>«nero come…»; «amaro come…»; </a:t>
            </a:r>
            <a:r>
              <a:rPr lang="it-IT" sz="2400" u="sng" dirty="0"/>
              <a:t>vischioso, tenace, greve, fetido, fluido, volatile, inerte, infiammabile</a:t>
            </a:r>
            <a:r>
              <a:rPr lang="it-IT" sz="2400" dirty="0"/>
              <a:t>: sono tutte qualità che il chimico conosce bene, e per ognuna di esse sa scegliere </a:t>
            </a:r>
            <a:r>
              <a:rPr lang="it-IT" sz="2400" u="sng" dirty="0"/>
              <a:t>una sostanza che la possiede in misura preminente ed esemplare».</a:t>
            </a:r>
          </a:p>
        </p:txBody>
      </p:sp>
    </p:spTree>
    <p:extLst>
      <p:ext uri="{BB962C8B-B14F-4D97-AF65-F5344CB8AC3E}">
        <p14:creationId xmlns:p14="http://schemas.microsoft.com/office/powerpoint/2010/main" xmlns="" val="2921985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E918805-D00A-8770-B346-C890C80C9489}"/>
              </a:ext>
            </a:extLst>
          </p:cNvPr>
          <p:cNvSpPr>
            <a:spLocks noGrp="1"/>
          </p:cNvSpPr>
          <p:nvPr>
            <p:ph type="title"/>
          </p:nvPr>
        </p:nvSpPr>
        <p:spPr>
          <a:xfrm>
            <a:off x="7494308" y="1008669"/>
            <a:ext cx="4330831" cy="1838225"/>
          </a:xfrm>
        </p:spPr>
        <p:txBody>
          <a:bodyPr>
            <a:normAutofit fontScale="90000"/>
          </a:bodyPr>
          <a:lstStyle/>
          <a:p>
            <a:r>
              <a:rPr lang="it-IT" sz="3100" dirty="0">
                <a:latin typeface="+mn-lt"/>
              </a:rPr>
              <a:t>Intervista di Philip Roth a Primo Levi</a:t>
            </a:r>
            <a:r>
              <a:rPr lang="it-IT" dirty="0"/>
              <a:t/>
            </a:r>
            <a:br>
              <a:rPr lang="it-IT" dirty="0"/>
            </a:br>
            <a:r>
              <a:rPr lang="it-IT" dirty="0"/>
              <a:t/>
            </a:r>
            <a:br>
              <a:rPr lang="it-IT" dirty="0"/>
            </a:br>
            <a:r>
              <a:rPr lang="it-IT" dirty="0"/>
              <a:t> </a:t>
            </a:r>
          </a:p>
        </p:txBody>
      </p:sp>
      <p:pic>
        <p:nvPicPr>
          <p:cNvPr id="3074" name="Picture 2" descr="PROTAGONISTI Philip Roth e le tre interviste a Primo Levi ...">
            <a:extLst>
              <a:ext uri="{FF2B5EF4-FFF2-40B4-BE49-F238E27FC236}">
                <a16:creationId xmlns:a16="http://schemas.microsoft.com/office/drawing/2014/main" xmlns="" id="{6AB61B50-D56F-16AA-D21B-CE17C71C98A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7496" y="942680"/>
            <a:ext cx="6564527" cy="4972639"/>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Immagine 4">
            <a:extLst>
              <a:ext uri="{FF2B5EF4-FFF2-40B4-BE49-F238E27FC236}">
                <a16:creationId xmlns:a16="http://schemas.microsoft.com/office/drawing/2014/main" xmlns="" id="{7E2F263E-387D-9BBC-97AC-F459D393AA3A}"/>
              </a:ext>
            </a:extLst>
          </p:cNvPr>
          <p:cNvPicPr>
            <a:picLocks noChangeAspect="1"/>
          </p:cNvPicPr>
          <p:nvPr/>
        </p:nvPicPr>
        <p:blipFill>
          <a:blip r:embed="rId3" cstate="print"/>
          <a:stretch>
            <a:fillRect/>
          </a:stretch>
        </p:blipFill>
        <p:spPr>
          <a:xfrm>
            <a:off x="7342023" y="5447067"/>
            <a:ext cx="4072481" cy="609653"/>
          </a:xfrm>
          <a:prstGeom prst="rect">
            <a:avLst/>
          </a:prstGeom>
        </p:spPr>
      </p:pic>
      <p:sp>
        <p:nvSpPr>
          <p:cNvPr id="7" name="CasellaDiTesto 6">
            <a:extLst>
              <a:ext uri="{FF2B5EF4-FFF2-40B4-BE49-F238E27FC236}">
                <a16:creationId xmlns:a16="http://schemas.microsoft.com/office/drawing/2014/main" xmlns="" id="{3AEF0D02-9F8A-1622-42D0-675898838A6D}"/>
              </a:ext>
            </a:extLst>
          </p:cNvPr>
          <p:cNvSpPr txBox="1"/>
          <p:nvPr/>
        </p:nvSpPr>
        <p:spPr>
          <a:xfrm>
            <a:off x="7494308" y="5428727"/>
            <a:ext cx="4179218" cy="646331"/>
          </a:xfrm>
          <a:prstGeom prst="rect">
            <a:avLst/>
          </a:prstGeom>
          <a:noFill/>
        </p:spPr>
        <p:txBody>
          <a:bodyPr wrap="square" rtlCol="0">
            <a:spAutoFit/>
          </a:bodyPr>
          <a:lstStyle/>
          <a:p>
            <a:pPr algn="just"/>
            <a:r>
              <a:rPr lang="it-IT" dirty="0"/>
              <a:t>Pubblicata su «La Stampa» il 26 e 27 novembre 1986.</a:t>
            </a:r>
          </a:p>
        </p:txBody>
      </p:sp>
      <p:sp>
        <p:nvSpPr>
          <p:cNvPr id="8" name="Rettangolo 7">
            <a:extLst>
              <a:ext uri="{FF2B5EF4-FFF2-40B4-BE49-F238E27FC236}">
                <a16:creationId xmlns:a16="http://schemas.microsoft.com/office/drawing/2014/main" xmlns="" id="{AEA3EFD5-60FB-EFBA-033F-6BD8B82D1E5E}"/>
              </a:ext>
            </a:extLst>
          </p:cNvPr>
          <p:cNvSpPr/>
          <p:nvPr/>
        </p:nvSpPr>
        <p:spPr>
          <a:xfrm>
            <a:off x="0" y="0"/>
            <a:ext cx="12192000" cy="646331"/>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2869696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9AB51992-3E2A-62A4-2DA9-B6811B2A28E1}"/>
              </a:ext>
            </a:extLst>
          </p:cNvPr>
          <p:cNvSpPr txBox="1"/>
          <p:nvPr/>
        </p:nvSpPr>
        <p:spPr>
          <a:xfrm>
            <a:off x="791851" y="999241"/>
            <a:ext cx="1234911" cy="369332"/>
          </a:xfrm>
          <a:prstGeom prst="rect">
            <a:avLst/>
          </a:prstGeom>
          <a:noFill/>
        </p:spPr>
        <p:txBody>
          <a:bodyPr wrap="square" rtlCol="0">
            <a:spAutoFit/>
          </a:bodyPr>
          <a:lstStyle/>
          <a:p>
            <a:r>
              <a:rPr lang="it-IT" dirty="0"/>
              <a:t>Philip Roth     </a:t>
            </a:r>
          </a:p>
        </p:txBody>
      </p:sp>
      <p:sp>
        <p:nvSpPr>
          <p:cNvPr id="5" name="CasellaDiTesto 4">
            <a:extLst>
              <a:ext uri="{FF2B5EF4-FFF2-40B4-BE49-F238E27FC236}">
                <a16:creationId xmlns:a16="http://schemas.microsoft.com/office/drawing/2014/main" xmlns="" id="{8D6B4ED8-DE6F-CFC9-622D-104EA5E3A44C}"/>
              </a:ext>
            </a:extLst>
          </p:cNvPr>
          <p:cNvSpPr txBox="1"/>
          <p:nvPr/>
        </p:nvSpPr>
        <p:spPr>
          <a:xfrm>
            <a:off x="2366128" y="980388"/>
            <a:ext cx="9106293" cy="4893647"/>
          </a:xfrm>
          <a:prstGeom prst="rect">
            <a:avLst/>
          </a:prstGeom>
          <a:noFill/>
        </p:spPr>
        <p:txBody>
          <a:bodyPr wrap="square" rtlCol="0">
            <a:spAutoFit/>
          </a:bodyPr>
          <a:lstStyle/>
          <a:p>
            <a:pPr algn="just"/>
            <a:r>
              <a:rPr lang="it-IT" sz="2400" dirty="0"/>
              <a:t>«Nel Sistema periodico, il tuo libro «</a:t>
            </a:r>
            <a:r>
              <a:rPr lang="it-IT" sz="2400" i="1" dirty="0"/>
              <a:t>sul sapore forte amaro</a:t>
            </a:r>
            <a:r>
              <a:rPr lang="it-IT" sz="2400" dirty="0"/>
              <a:t>» della tua esperienza di chimico, tu parli di una collega, Giulia, che spiega «</a:t>
            </a:r>
            <a:r>
              <a:rPr lang="it-IT" sz="2400" i="1" dirty="0"/>
              <a:t>la tua mania di lavorare</a:t>
            </a:r>
            <a:r>
              <a:rPr lang="it-IT" sz="2400" dirty="0"/>
              <a:t>» con il fatto che tu, poco più che ventenne eri timido con le donne e non avevi una ragazza. </a:t>
            </a:r>
            <a:r>
              <a:rPr lang="it-IT" sz="2400" u="sng" dirty="0"/>
              <a:t>Ma credo si sbagliasse. La tua mania di lavorare ha un’origine più profonda</a:t>
            </a:r>
            <a:r>
              <a:rPr lang="it-IT" sz="2400" dirty="0"/>
              <a:t>. Il lavoro sembra </a:t>
            </a:r>
            <a:r>
              <a:rPr lang="it-IT" sz="2400" u="sng" dirty="0"/>
              <a:t>un tema ossessivo per te, persino nel tuo libro sulla detenzione ad Auschwitz</a:t>
            </a:r>
            <a:r>
              <a:rPr lang="it-IT" sz="2400" dirty="0"/>
              <a:t>.</a:t>
            </a:r>
          </a:p>
          <a:p>
            <a:pPr algn="just"/>
            <a:r>
              <a:rPr lang="it-IT" sz="2400" dirty="0"/>
              <a:t>Arbeit Macht Frei, il lavoro rende liberi: sono le parole incise dai nazisti all’ingresso di Auschwitz. Ma il lavoro ad </a:t>
            </a:r>
            <a:r>
              <a:rPr lang="it-IT" sz="2400" u="sng" dirty="0"/>
              <a:t>Auschwitz è un’orrenda parodia del lavoro, senza scopo e senza senso;</a:t>
            </a:r>
            <a:r>
              <a:rPr lang="it-IT" sz="2400" dirty="0"/>
              <a:t> è fatica come punizione, che porta a una morte tormentosa.</a:t>
            </a:r>
          </a:p>
          <a:p>
            <a:pPr algn="just"/>
            <a:r>
              <a:rPr lang="it-IT" sz="2400" dirty="0"/>
              <a:t>Si può considerare </a:t>
            </a:r>
            <a:r>
              <a:rPr lang="it-IT" sz="2400" u="sng" dirty="0"/>
              <a:t>la tua intera fatica letteraria come tesa a restituire al lavoro il suo senso umano, redimendo la parola Arbeit dall’irridente cinismo con il quale i tuoi datori di lavoro l’avevano sfregiata</a:t>
            </a:r>
            <a:r>
              <a:rPr lang="it-IT" sz="2400" dirty="0"/>
              <a:t>».</a:t>
            </a:r>
          </a:p>
        </p:txBody>
      </p:sp>
    </p:spTree>
    <p:extLst>
      <p:ext uri="{BB962C8B-B14F-4D97-AF65-F5344CB8AC3E}">
        <p14:creationId xmlns:p14="http://schemas.microsoft.com/office/powerpoint/2010/main" xmlns="" val="52138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86730190-52EE-55A1-6AFB-7456A2939C47}"/>
              </a:ext>
            </a:extLst>
          </p:cNvPr>
          <p:cNvSpPr txBox="1"/>
          <p:nvPr/>
        </p:nvSpPr>
        <p:spPr>
          <a:xfrm>
            <a:off x="697584" y="820132"/>
            <a:ext cx="3007150" cy="369332"/>
          </a:xfrm>
          <a:prstGeom prst="rect">
            <a:avLst/>
          </a:prstGeom>
          <a:noFill/>
        </p:spPr>
        <p:txBody>
          <a:bodyPr wrap="square" rtlCol="0">
            <a:spAutoFit/>
          </a:bodyPr>
          <a:lstStyle/>
          <a:p>
            <a:r>
              <a:rPr lang="it-IT" dirty="0"/>
              <a:t>Primo Levi</a:t>
            </a:r>
          </a:p>
        </p:txBody>
      </p:sp>
      <p:sp>
        <p:nvSpPr>
          <p:cNvPr id="6" name="CasellaDiTesto 5">
            <a:extLst>
              <a:ext uri="{FF2B5EF4-FFF2-40B4-BE49-F238E27FC236}">
                <a16:creationId xmlns:a16="http://schemas.microsoft.com/office/drawing/2014/main" xmlns="" id="{F8E82890-0432-036F-7676-A2573BD5CD66}"/>
              </a:ext>
            </a:extLst>
          </p:cNvPr>
          <p:cNvSpPr txBox="1"/>
          <p:nvPr/>
        </p:nvSpPr>
        <p:spPr>
          <a:xfrm>
            <a:off x="2488676" y="829559"/>
            <a:ext cx="8634953" cy="5078313"/>
          </a:xfrm>
          <a:prstGeom prst="rect">
            <a:avLst/>
          </a:prstGeom>
          <a:noFill/>
        </p:spPr>
        <p:txBody>
          <a:bodyPr wrap="square" rtlCol="0">
            <a:spAutoFit/>
          </a:bodyPr>
          <a:lstStyle/>
          <a:p>
            <a:pPr algn="just"/>
            <a:r>
              <a:rPr lang="it-IT" dirty="0"/>
              <a:t>«Non credo che Giulia avesse torto nell’attribuire la mia mania di lavorare alla mia timidezza di allora con le ragazze. </a:t>
            </a:r>
            <a:r>
              <a:rPr lang="it-IT" u="sng" dirty="0"/>
              <a:t>Questa timidezza, o inibizione, era un dato di fatto concreto, doloroso e pesante.</a:t>
            </a:r>
            <a:r>
              <a:rPr lang="it-IT" dirty="0"/>
              <a:t> A quel tempo, </a:t>
            </a:r>
            <a:r>
              <a:rPr lang="it-IT" u="sng" dirty="0"/>
              <a:t>era molto più importante per me che non la passione per il lavoro:</a:t>
            </a:r>
            <a:r>
              <a:rPr lang="it-IT" dirty="0"/>
              <a:t> del resto, il lavoro nella fabbrica di Milano che ho descritto nel capitolo </a:t>
            </a:r>
            <a:r>
              <a:rPr lang="it-IT" i="1" dirty="0"/>
              <a:t>Fosforo </a:t>
            </a:r>
            <a:r>
              <a:rPr lang="it-IT" dirty="0"/>
              <a:t>de</a:t>
            </a:r>
            <a:r>
              <a:rPr lang="it-IT" i="1" dirty="0"/>
              <a:t> Il sistema periodico</a:t>
            </a:r>
            <a:r>
              <a:rPr lang="it-IT" dirty="0"/>
              <a:t> </a:t>
            </a:r>
            <a:r>
              <a:rPr lang="it-IT" u="sng" dirty="0"/>
              <a:t>era un falso lavoro, in cui io non credevo</a:t>
            </a:r>
            <a:r>
              <a:rPr lang="it-IT" dirty="0"/>
              <a:t>.</a:t>
            </a:r>
          </a:p>
          <a:p>
            <a:pPr algn="just"/>
            <a:endParaRPr lang="it-IT" i="1" dirty="0"/>
          </a:p>
          <a:p>
            <a:pPr algn="just"/>
            <a:r>
              <a:rPr lang="it-IT" dirty="0"/>
              <a:t>Tuttavia, per quanto mi riguarda, sono ben consapevole che dopo il Lager il lavoro, anzi, i miei due lavori (la chimica e lo scrivere) hanno avuto, e tuttora hanno, </a:t>
            </a:r>
            <a:r>
              <a:rPr lang="it-IT" u="sng" dirty="0"/>
              <a:t>un’importanza fondamentale nella mia vita</a:t>
            </a:r>
            <a:r>
              <a:rPr lang="it-IT" dirty="0"/>
              <a:t>. Sono convinto che l’uomo normale è biologicamente costruito per </a:t>
            </a:r>
            <a:r>
              <a:rPr lang="it-IT" u="sng" dirty="0"/>
              <a:t>un’attività diretta a un fine</a:t>
            </a:r>
            <a:r>
              <a:rPr lang="it-IT" dirty="0"/>
              <a:t>, e che l’ozio, o il lavoro senza scopo (come l’Arbeit di Auschwitz) provoca sofferenza e atrofia.</a:t>
            </a:r>
          </a:p>
          <a:p>
            <a:pPr algn="just"/>
            <a:endParaRPr lang="it-IT" dirty="0"/>
          </a:p>
          <a:p>
            <a:pPr algn="just"/>
            <a:r>
              <a:rPr lang="it-IT" dirty="0"/>
              <a:t>Ma ad Auschwitz ho notato spesso un fenomeno curioso: il bisogno del «lavoro ben fatto» è talmente </a:t>
            </a:r>
            <a:r>
              <a:rPr lang="it-IT" u="sng" dirty="0"/>
              <a:t>radicato da spingere a far bene anche il lavoro imposto, schiavistico</a:t>
            </a:r>
            <a:r>
              <a:rPr lang="it-IT" dirty="0"/>
              <a:t>. Il muratore italiano (Lorenzo Perrone di Fossano) che mi ha salvato la vita, portandomi cibo di nascosto per sei mesi, detestava i tedeschi, il loro cibo, la loro lingua, la loro guerra; ma quando lo mettevano a tirar su muri, li faceva dritti e solidi, </a:t>
            </a:r>
            <a:r>
              <a:rPr lang="it-IT" u="sng" dirty="0"/>
              <a:t>non per obbedienza, ma per dignità professionale».</a:t>
            </a:r>
          </a:p>
        </p:txBody>
      </p:sp>
    </p:spTree>
    <p:extLst>
      <p:ext uri="{BB962C8B-B14F-4D97-AF65-F5344CB8AC3E}">
        <p14:creationId xmlns:p14="http://schemas.microsoft.com/office/powerpoint/2010/main" xmlns="" val="4052105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E7A26038-6C6B-AD78-AC45-B226AD1E8B0B}"/>
              </a:ext>
            </a:extLst>
          </p:cNvPr>
          <p:cNvSpPr txBox="1"/>
          <p:nvPr/>
        </p:nvSpPr>
        <p:spPr>
          <a:xfrm>
            <a:off x="1008668" y="725864"/>
            <a:ext cx="1998483" cy="369332"/>
          </a:xfrm>
          <a:prstGeom prst="rect">
            <a:avLst/>
          </a:prstGeom>
          <a:noFill/>
        </p:spPr>
        <p:txBody>
          <a:bodyPr wrap="square" rtlCol="0">
            <a:spAutoFit/>
          </a:bodyPr>
          <a:lstStyle/>
          <a:p>
            <a:r>
              <a:rPr lang="it-IT" dirty="0"/>
              <a:t>Philip Roth</a:t>
            </a:r>
          </a:p>
        </p:txBody>
      </p:sp>
      <p:sp>
        <p:nvSpPr>
          <p:cNvPr id="5" name="CasellaDiTesto 4">
            <a:extLst>
              <a:ext uri="{FF2B5EF4-FFF2-40B4-BE49-F238E27FC236}">
                <a16:creationId xmlns:a16="http://schemas.microsoft.com/office/drawing/2014/main" xmlns="" id="{41389CA7-3796-151C-5119-58B853EA3FEF}"/>
              </a:ext>
            </a:extLst>
          </p:cNvPr>
          <p:cNvSpPr txBox="1"/>
          <p:nvPr/>
        </p:nvSpPr>
        <p:spPr>
          <a:xfrm>
            <a:off x="2595513" y="565607"/>
            <a:ext cx="8587819" cy="5909310"/>
          </a:xfrm>
          <a:prstGeom prst="rect">
            <a:avLst/>
          </a:prstGeom>
          <a:noFill/>
        </p:spPr>
        <p:txBody>
          <a:bodyPr wrap="square" rtlCol="0">
            <a:spAutoFit/>
          </a:bodyPr>
          <a:lstStyle/>
          <a:p>
            <a:pPr algn="just"/>
            <a:r>
              <a:rPr lang="it-IT" dirty="0"/>
              <a:t>«</a:t>
            </a:r>
            <a:r>
              <a:rPr lang="it-IT" i="1" dirty="0"/>
              <a:t>Se questo è un uomo</a:t>
            </a:r>
            <a:r>
              <a:rPr lang="it-IT" dirty="0"/>
              <a:t> si conclude con un capitolo intitolato </a:t>
            </a:r>
            <a:r>
              <a:rPr lang="it-IT" i="1" dirty="0"/>
              <a:t>Storia di dieci giorni, </a:t>
            </a:r>
            <a:r>
              <a:rPr lang="it-IT" dirty="0"/>
              <a:t>nel quale tu descrivi in forma di diario, come hai resistito dal 18 al 27 gennaio del 1945 tra un piccolo manipolo di malati e moribondi nell’infermeria improvvisata del campo, dopo la fuga dei nazisti verso Ovest con circa ventimila prigionieri «sani».</a:t>
            </a:r>
          </a:p>
          <a:p>
            <a:pPr algn="just"/>
            <a:r>
              <a:rPr lang="it-IT" u="sng" dirty="0"/>
              <a:t>Quel racconto mi suona come la storia di Robinson Crusoe all’Inferno</a:t>
            </a:r>
            <a:r>
              <a:rPr lang="it-IT" dirty="0"/>
              <a:t>, con te, Primo Levi, nei panni di un </a:t>
            </a:r>
            <a:r>
              <a:rPr lang="it-IT" u="sng" dirty="0"/>
              <a:t>Crusoe che strappa ciò che gli serve per vivere ai magmatici avanzi di un’isola irriducibilmente spietata</a:t>
            </a:r>
            <a:r>
              <a:rPr lang="it-IT" dirty="0"/>
              <a:t>.</a:t>
            </a:r>
          </a:p>
          <a:p>
            <a:pPr algn="just"/>
            <a:r>
              <a:rPr lang="it-IT" dirty="0"/>
              <a:t>Ciò che mi ha colpito in quel capitolo, come in tutto il libro, è quanto il pensare abbia contribuito a farti sopravvivere, </a:t>
            </a:r>
            <a:r>
              <a:rPr lang="it-IT" u="sng" dirty="0"/>
              <a:t>il pensare di una mente pratica, umana, scientifica</a:t>
            </a:r>
            <a:r>
              <a:rPr lang="it-IT" dirty="0"/>
              <a:t>.</a:t>
            </a:r>
          </a:p>
          <a:p>
            <a:pPr algn="just"/>
            <a:endParaRPr lang="it-IT" dirty="0"/>
          </a:p>
          <a:p>
            <a:pPr algn="just"/>
            <a:r>
              <a:rPr lang="it-IT" dirty="0"/>
              <a:t>La tua non mi pare sopravvivenza determinata da una animalesca resistenza biologica o da straordinaria fortuna, </a:t>
            </a:r>
            <a:r>
              <a:rPr lang="it-IT" u="sng" dirty="0"/>
              <a:t>ma radicata semmai nel tuo mestiere, nel tuo lavoro, nella tua condizione professionale: </a:t>
            </a:r>
            <a:r>
              <a:rPr lang="it-IT" dirty="0"/>
              <a:t>nell’uomo della precisione, nell’uomo che verifica esperimenti e cerca il principio dell’ordine, posto di fronte al perverso capovolgimento di tutto ciò che per lui era un valore.</a:t>
            </a:r>
          </a:p>
          <a:p>
            <a:pPr algn="just"/>
            <a:endParaRPr lang="it-IT" dirty="0"/>
          </a:p>
          <a:p>
            <a:pPr algn="just"/>
            <a:r>
              <a:rPr lang="it-IT" dirty="0"/>
              <a:t>Sì il pezzo di una macchina infernale, </a:t>
            </a:r>
            <a:r>
              <a:rPr lang="it-IT" u="sng" dirty="0"/>
              <a:t>ma un pezzo numerato di un’intelligenza metodica </a:t>
            </a:r>
            <a:r>
              <a:rPr lang="it-IT" dirty="0"/>
              <a:t>che deve sempre «capire». Ad Auschwitz dici a te stesso: «penso troppo» per resistere, «sono troppo civilizzato». </a:t>
            </a:r>
          </a:p>
          <a:p>
            <a:pPr algn="just"/>
            <a:r>
              <a:rPr lang="it-IT" dirty="0"/>
              <a:t>Ma secondo me, </a:t>
            </a:r>
            <a:r>
              <a:rPr lang="it-IT" u="sng" dirty="0"/>
              <a:t>l’uomo civilizzato che pensa troppo è inscindibile dal sopravvissuto</a:t>
            </a:r>
            <a:r>
              <a:rPr lang="it-IT" dirty="0"/>
              <a:t>. Lo scienziato ed il superstite sono la stessa cosa».</a:t>
            </a:r>
          </a:p>
        </p:txBody>
      </p:sp>
    </p:spTree>
    <p:extLst>
      <p:ext uri="{BB962C8B-B14F-4D97-AF65-F5344CB8AC3E}">
        <p14:creationId xmlns:p14="http://schemas.microsoft.com/office/powerpoint/2010/main" xmlns="" val="318018525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923</TotalTime>
  <Words>4184</Words>
  <Application>Microsoft Office PowerPoint</Application>
  <PresentationFormat>Personalizzato</PresentationFormat>
  <Paragraphs>121</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Tema di Office</vt:lpstr>
      <vt:lpstr>Sulla via del ritorno: storie di compagni  ed  etica del lavoro  in Primo Levi</vt:lpstr>
      <vt:lpstr>Diapositiva 2</vt:lpstr>
      <vt:lpstr>Diapositiva 3</vt:lpstr>
      <vt:lpstr>Diapositiva 4</vt:lpstr>
      <vt:lpstr>Diapositiva 5</vt:lpstr>
      <vt:lpstr>Intervista di Philip Roth a Primo Levi   </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Sulla via del ritorno: storie di compagni ed etica del lavoro in Primo Levi</dc:title>
  <dc:creator>Alessia Ruffini</dc:creator>
  <cp:lastModifiedBy>Magda Indiveri</cp:lastModifiedBy>
  <cp:revision>21</cp:revision>
  <dcterms:created xsi:type="dcterms:W3CDTF">2024-04-10T15:52:14Z</dcterms:created>
  <dcterms:modified xsi:type="dcterms:W3CDTF">2024-12-05T20:24:38Z</dcterms:modified>
</cp:coreProperties>
</file>