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267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 autoAdjust="0"/>
    <p:restoredTop sz="94578" autoAdjust="0"/>
  </p:normalViewPr>
  <p:slideViewPr>
    <p:cSldViewPr showGuides="1">
      <p:cViewPr>
        <p:scale>
          <a:sx n="87" d="100"/>
          <a:sy n="87" d="100"/>
        </p:scale>
        <p:origin x="1272" y="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38" Type="http://schemas.microsoft.com/office/2016/11/relationships/changesInfo" Target="changesInfos/changesInfo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Battista" userId="7b9c58a8a8f4127b" providerId="LiveId" clId="{0048B066-1D9B-426C-A921-DE7CF1CE8856}"/>
    <pc:docChg chg="modSld">
      <pc:chgData name="Leonardo Battista" userId="7b9c58a8a8f4127b" providerId="LiveId" clId="{0048B066-1D9B-426C-A921-DE7CF1CE8856}" dt="2022-05-17T07:45:06.791" v="4" actId="20577"/>
      <pc:docMkLst>
        <pc:docMk/>
      </pc:docMkLst>
      <pc:sldChg chg="modSp mod">
        <pc:chgData name="Leonardo Battista" userId="7b9c58a8a8f4127b" providerId="LiveId" clId="{0048B066-1D9B-426C-A921-DE7CF1CE8856}" dt="2022-05-17T07:45:06.791" v="4" actId="20577"/>
        <pc:sldMkLst>
          <pc:docMk/>
          <pc:sldMk cId="1615120003" sldId="271"/>
        </pc:sldMkLst>
        <pc:spChg chg="mod">
          <ac:chgData name="Leonardo Battista" userId="7b9c58a8a8f4127b" providerId="LiveId" clId="{0048B066-1D9B-426C-A921-DE7CF1CE8856}" dt="2022-05-17T07:45:06.791" v="4" actId="20577"/>
          <ac:spMkLst>
            <pc:docMk/>
            <pc:sldMk cId="1615120003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9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1412878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2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7" y="2781300"/>
            <a:ext cx="10369551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2" y="1412878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5" y="1700811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4" y="3573019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08" y="1701323"/>
            <a:ext cx="3563452" cy="251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5691322"/>
            <a:ext cx="1566379" cy="110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4175788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83" y="438791"/>
            <a:ext cx="2671436" cy="18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EU institutional framework and the </a:t>
            </a:r>
            <a:r>
              <a:rPr lang="en-GB" dirty="0" err="1" smtClean="0"/>
              <a:t>Covid</a:t>
            </a:r>
            <a:r>
              <a:rPr lang="en-GB" dirty="0" smtClean="0"/>
              <a:t> crisis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51851" y="5059790"/>
            <a:ext cx="7008283" cy="425450"/>
          </a:xfrm>
        </p:spPr>
        <p:txBody>
          <a:bodyPr/>
          <a:lstStyle/>
          <a:p>
            <a:r>
              <a:rPr lang="it-IT" dirty="0"/>
              <a:t>Leonardo Pasqui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4751851" y="5526048"/>
            <a:ext cx="7105649" cy="791418"/>
          </a:xfrm>
        </p:spPr>
        <p:txBody>
          <a:bodyPr/>
          <a:lstStyle/>
          <a:p>
            <a:r>
              <a:rPr lang="it-IT" dirty="0"/>
              <a:t>Dipartimento di Sociologia e Diritto dell’Economia – UNIBO</a:t>
            </a:r>
          </a:p>
          <a:p>
            <a:r>
              <a:rPr lang="it-IT" dirty="0"/>
              <a:t>Jean Monnet Module «EULA – EU </a:t>
            </a:r>
            <a:r>
              <a:rPr lang="it-IT" dirty="0" err="1"/>
              <a:t>law</a:t>
            </a:r>
            <a:r>
              <a:rPr lang="it-IT" dirty="0"/>
              <a:t> for </a:t>
            </a:r>
            <a:r>
              <a:rPr lang="it-IT" dirty="0" err="1"/>
              <a:t>Algorithm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After two months of negotiations, on 21 July 2020, the European Council reached an agreement on the Next Generation EU and the MFF 2021-2027.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final text envisages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EUR 750 billion for the NGEU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rebalanced with a higher percentage of loans (from EUR 250 billion to EUR 360 billion) and a lower percentage of grants (from EUR 500 billion to EUR 390 billion). </a:t>
            </a:r>
          </a:p>
          <a:p>
            <a:pPr algn="just">
              <a:lnSpc>
                <a:spcPct val="150000"/>
              </a:lnSpc>
            </a:pPr>
            <a:endParaRPr lang="it-IT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008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legal basis of the Plan is the: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Art. 122(2) TFEU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: establishes the possibility for the EU to provide financial assistance when a MS is in difficulties or seriously threatened with severe difficulties. This article, therefore, emphasises 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exceptional and temporary nature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of the instrument.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Art. 175(3) TFEU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: key norm and pillar for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cohesion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policy.</a:t>
            </a:r>
          </a:p>
        </p:txBody>
      </p:sp>
    </p:spTree>
    <p:extLst>
      <p:ext uri="{BB962C8B-B14F-4D97-AF65-F5344CB8AC3E}">
        <p14:creationId xmlns:p14="http://schemas.microsoft.com/office/powerpoint/2010/main" val="9714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Each Member State subsequently drew up a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National Recovery and Resilience Plan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in which it listed a series of investments and reforms that would meet the European timeframe and targets.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Italy was the country that decided to take the most loan and grant resources from Next Generation 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EU.</a:t>
            </a:r>
            <a:endParaRPr lang="it-IT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7394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Next Generation EU plan is also complemented by the 2021-2027 budget, which will also generate new resources for Europe's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post-Covid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recovery.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Nevertheless, the outbreak of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war in Ukraine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as well as 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energy crisis the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EU is currently experiencing has raised the question of intervening again through a new plan or by changing some of the parameters and objectives of the Next Generation EU. </a:t>
            </a:r>
          </a:p>
        </p:txBody>
      </p:sp>
    </p:spTree>
    <p:extLst>
      <p:ext uri="{BB962C8B-B14F-4D97-AF65-F5344CB8AC3E}">
        <p14:creationId xmlns:p14="http://schemas.microsoft.com/office/powerpoint/2010/main" val="191209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Leonardo Pasqui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1390650" y="3789040"/>
            <a:ext cx="9410700" cy="1440160"/>
          </a:xfrm>
        </p:spPr>
        <p:txBody>
          <a:bodyPr/>
          <a:lstStyle/>
          <a:p>
            <a:r>
              <a:rPr lang="it-IT" dirty="0"/>
              <a:t>leonardo.pasqui2@unibo.it</a:t>
            </a:r>
          </a:p>
        </p:txBody>
      </p:sp>
    </p:spTree>
    <p:extLst>
      <p:ext uri="{BB962C8B-B14F-4D97-AF65-F5344CB8AC3E}">
        <p14:creationId xmlns:p14="http://schemas.microsoft.com/office/powerpoint/2010/main" val="39941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From February 2020,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Covid-19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cases began to hit Europe as well, causing successive and progressive closures and restrictions in all EU countries, starting with Italy.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In this context, both 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national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and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supranational dimensions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intervened to support the European economy.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Nevertheless, it is clear that the former was inextricably linked to the latter with respect to the actual margins of intervention. </a:t>
            </a:r>
          </a:p>
        </p:txBody>
      </p:sp>
    </p:spTree>
    <p:extLst>
      <p:ext uri="{BB962C8B-B14F-4D97-AF65-F5344CB8AC3E}">
        <p14:creationId xmlns:p14="http://schemas.microsoft.com/office/powerpoint/2010/main" val="11227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On this point, already in March 2020, the European Commission decided to suspend 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Stability and Growth Pact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and to approve a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Temporary Framework on State Aid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Both measures went in the direction of giving support and freedom to national governments to intervene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at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socio-economic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level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to support citizens and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enterprises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. </a:t>
            </a:r>
            <a:endParaRPr lang="it-IT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055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At 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the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same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time,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ECB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's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role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has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been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to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establish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a financial stabilisation and purchase programme for the euro area, called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PEPP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(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pandemic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emergency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purchase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programme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). </a:t>
            </a:r>
            <a:endParaRPr lang="it-IT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value of this initiative is approximately EUR 1850 billion and has had the effect of not raising interest rates excessively while injecting liquidity into the system. </a:t>
            </a:r>
          </a:p>
        </p:txBody>
      </p:sp>
    </p:spTree>
    <p:extLst>
      <p:ext uri="{BB962C8B-B14F-4D97-AF65-F5344CB8AC3E}">
        <p14:creationId xmlns:p14="http://schemas.microsoft.com/office/powerpoint/2010/main" val="64425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EU then helped Member States to redirect the still unspent funds of the 2014-2020 seven-year period towards limiting the most damaging effects of the pandemic. 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Furthermore, a new programme, called </a:t>
            </a:r>
            <a:r>
              <a:rPr lang="en-GB" sz="2400" b="1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SURE, </a:t>
            </a:r>
            <a:r>
              <a:rPr lang="en-GB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was</a:t>
            </a:r>
            <a:r>
              <a:rPr lang="en-GB" sz="2400" b="1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en-GB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introduced, amounting to some 100 billion, with the aim of giving temporary support to workers, through loans to the Member States, in fact acting as a 'European Insurance Fund'.  </a:t>
            </a:r>
            <a:endParaRPr lang="en-GB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607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Besides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these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temporary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measures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, the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new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2021-2027 multi-</a:t>
            </a:r>
            <a:r>
              <a:rPr lang="it-IT" sz="2400" b="1" dirty="0" err="1">
                <a:latin typeface="Garamond" charset="0"/>
                <a:ea typeface="Garamond" charset="0"/>
                <a:cs typeface="Garamond" charset="0"/>
                <a:sym typeface="Wingdings"/>
              </a:rPr>
              <a:t>year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b="1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budget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had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to be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approved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.</a:t>
            </a:r>
            <a:r>
              <a:rPr lang="it-IT" sz="2400" b="1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.</a:t>
            </a:r>
            <a:endParaRPr lang="it-IT" sz="2400" dirty="0">
              <a:latin typeface="Garamond" charset="0"/>
              <a:ea typeface="Garamond" charset="0"/>
              <a:cs typeface="Garamond" charset="0"/>
              <a:sym typeface="Wingdings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discussion on this point had started in May 2018 with the Commission's first proposals.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However, the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changed scenario of the crisis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forced supranational institutions and MS governments to rethink and redefine the seven-year term. </a:t>
            </a:r>
          </a:p>
        </p:txBody>
      </p:sp>
    </p:spTree>
    <p:extLst>
      <p:ext uri="{BB962C8B-B14F-4D97-AF65-F5344CB8AC3E}">
        <p14:creationId xmlns:p14="http://schemas.microsoft.com/office/powerpoint/2010/main" val="161109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On this point, the first step was taken by nine countries (Belgium, France, Greece, Ireland, Italy, Luxembourg, Portugal, Slovenia and Spain), which, on 25 March 2020, in a joint document called for the creation of a new European instrument.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This request was rejected by the so-called 'frugal' states, which proposed alternative instruments such as the ESM, creating a specific line for healthcare costs.  </a:t>
            </a:r>
          </a:p>
        </p:txBody>
      </p:sp>
    </p:spTree>
    <p:extLst>
      <p:ext uri="{BB962C8B-B14F-4D97-AF65-F5344CB8AC3E}">
        <p14:creationId xmlns:p14="http://schemas.microsoft.com/office/powerpoint/2010/main" val="7449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On 18 May 2020, however, France and Germany proposed a new European fund worth EUR 500 billion, financed by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common European debt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Only two days later, Austria, Denmark, the Netherlands and Sweden reacted by rejecting the Franco-German idea and once again proposed the idea of an ESM-like instrument.</a:t>
            </a:r>
          </a:p>
        </p:txBody>
      </p:sp>
    </p:spTree>
    <p:extLst>
      <p:ext uri="{BB962C8B-B14F-4D97-AF65-F5344CB8AC3E}">
        <p14:creationId xmlns:p14="http://schemas.microsoft.com/office/powerpoint/2010/main" val="197104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covid-19 crisis</a:t>
            </a:r>
            <a:endParaRPr lang="it-IT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910971" y="1268761"/>
            <a:ext cx="8424862" cy="46084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The European Commission follows up on the idea that emerged from France and Germany by proposing the </a:t>
            </a:r>
            <a:r>
              <a:rPr lang="it-IT" sz="2400" i="1" dirty="0">
                <a:latin typeface="Garamond" charset="0"/>
                <a:ea typeface="Garamond" charset="0"/>
                <a:cs typeface="Garamond" charset="0"/>
                <a:sym typeface="Wingdings"/>
              </a:rPr>
              <a:t>Next Generation EU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plan, consisting of grants and loans. 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In this regard, 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some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scholars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talked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about</a:t>
            </a:r>
            <a:r>
              <a:rPr lang="it-IT" sz="2400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an </a:t>
            </a:r>
            <a:r>
              <a:rPr lang="it-IT" sz="2400" b="1" dirty="0" err="1" smtClean="0">
                <a:latin typeface="Garamond" charset="0"/>
                <a:ea typeface="Garamond" charset="0"/>
                <a:cs typeface="Garamond" charset="0"/>
                <a:sym typeface="Wingdings"/>
              </a:rPr>
              <a:t>Hamiltonian</a:t>
            </a:r>
            <a:r>
              <a:rPr lang="it-IT" sz="2400" b="1" dirty="0" smtClean="0">
                <a:latin typeface="Garamond" charset="0"/>
                <a:ea typeface="Garamond" charset="0"/>
                <a:cs typeface="Garamond" charset="0"/>
                <a:sym typeface="Wingdings"/>
              </a:rPr>
              <a:t> </a:t>
            </a:r>
            <a:r>
              <a:rPr lang="it-IT" sz="2400" b="1" dirty="0">
                <a:latin typeface="Garamond" charset="0"/>
                <a:ea typeface="Garamond" charset="0"/>
                <a:cs typeface="Garamond" charset="0"/>
                <a:sym typeface="Wingdings"/>
              </a:rPr>
              <a:t>moment </a:t>
            </a:r>
            <a:r>
              <a:rPr lang="it-IT" sz="2400" dirty="0">
                <a:latin typeface="Garamond" charset="0"/>
                <a:ea typeface="Garamond" charset="0"/>
                <a:cs typeface="Garamond" charset="0"/>
                <a:sym typeface="Wingdings"/>
              </a:rPr>
              <a:t>for the European Union, recalling the US Treasury Secretary who in 1790 decided to create a common federal debt, overcoming the divisions between the different states. </a:t>
            </a:r>
          </a:p>
        </p:txBody>
      </p:sp>
    </p:spTree>
    <p:extLst>
      <p:ext uri="{BB962C8B-B14F-4D97-AF65-F5344CB8AC3E}">
        <p14:creationId xmlns:p14="http://schemas.microsoft.com/office/powerpoint/2010/main" val="1885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836</Words>
  <Application>Microsoft Macintosh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Calibri</vt:lpstr>
      <vt:lpstr>Century Gothic</vt:lpstr>
      <vt:lpstr>Garamond</vt:lpstr>
      <vt:lpstr>Wingdings</vt:lpstr>
      <vt:lpstr>Arial</vt:lpstr>
      <vt:lpstr>COPERTINA</vt:lpstr>
      <vt:lpstr>DIAPOSITIVE</vt:lpstr>
      <vt:lpstr>CHIUSURA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Università di Bologna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Leonardo Pasqui</cp:lastModifiedBy>
  <cp:revision>62</cp:revision>
  <dcterms:created xsi:type="dcterms:W3CDTF">2017-11-13T10:11:35Z</dcterms:created>
  <dcterms:modified xsi:type="dcterms:W3CDTF">2022-11-28T22:58:02Z</dcterms:modified>
</cp:coreProperties>
</file>