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56" r:id="rId4"/>
    <p:sldId id="258" r:id="rId5"/>
    <p:sldId id="262" r:id="rId6"/>
    <p:sldId id="260"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otta Carlini" initials="CC" lastIdx="1" clrIdx="0">
    <p:extLst>
      <p:ext uri="{19B8F6BF-5375-455C-9EA6-DF929625EA0E}">
        <p15:presenceInfo xmlns:p15="http://schemas.microsoft.com/office/powerpoint/2012/main" userId="Carlotta Carli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624" autoAdjust="0"/>
    <p:restoredTop sz="94660"/>
  </p:normalViewPr>
  <p:slideViewPr>
    <p:cSldViewPr snapToGrid="0">
      <p:cViewPr varScale="1">
        <p:scale>
          <a:sx n="72" d="100"/>
          <a:sy n="72" d="100"/>
        </p:scale>
        <p:origin x="115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2-21T16:57:11.272" idx="1">
    <p:pos x="10" y="10"/>
    <p:text>eventualmente dividere per matrici (aria acqua suolo); polveri sottili rilasciate in aria a seguito della degradazione del bc;</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0ABB5B-DB13-44F9-A6E8-5660AB362AF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91FFDD60-AF62-47A8-8E37-07D03B3A93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911A2296-04E1-4959-A913-1B7EA15F2305}"/>
              </a:ext>
            </a:extLst>
          </p:cNvPr>
          <p:cNvSpPr>
            <a:spLocks noGrp="1"/>
          </p:cNvSpPr>
          <p:nvPr>
            <p:ph type="dt" sz="half" idx="10"/>
          </p:nvPr>
        </p:nvSpPr>
        <p:spPr/>
        <p:txBody>
          <a:bodyPr/>
          <a:lstStyle/>
          <a:p>
            <a:fld id="{F827EE5C-1859-471B-BDE0-E2A8751543C2}" type="datetimeFigureOut">
              <a:rPr lang="it-IT" smtClean="0"/>
              <a:pPr/>
              <a:t>28/02/2020</a:t>
            </a:fld>
            <a:endParaRPr lang="it-IT"/>
          </a:p>
        </p:txBody>
      </p:sp>
      <p:sp>
        <p:nvSpPr>
          <p:cNvPr id="5" name="Segnaposto piè di pagina 4">
            <a:extLst>
              <a:ext uri="{FF2B5EF4-FFF2-40B4-BE49-F238E27FC236}">
                <a16:creationId xmlns:a16="http://schemas.microsoft.com/office/drawing/2014/main" id="{D0C4A968-4558-4415-8B4F-FA935645FFD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EF90983-BCAB-4AF9-9E9D-8A56E29583BB}"/>
              </a:ext>
            </a:extLst>
          </p:cNvPr>
          <p:cNvSpPr>
            <a:spLocks noGrp="1"/>
          </p:cNvSpPr>
          <p:nvPr>
            <p:ph type="sldNum" sz="quarter" idx="12"/>
          </p:nvPr>
        </p:nvSpPr>
        <p:spPr/>
        <p:txBody>
          <a:bodyPr/>
          <a:lstStyle/>
          <a:p>
            <a:fld id="{F67A338B-B709-4B6E-9487-E63910D7D3DE}" type="slidenum">
              <a:rPr lang="it-IT" smtClean="0"/>
              <a:pPr/>
              <a:t>‹N›</a:t>
            </a:fld>
            <a:endParaRPr lang="it-IT"/>
          </a:p>
        </p:txBody>
      </p:sp>
    </p:spTree>
    <p:extLst>
      <p:ext uri="{BB962C8B-B14F-4D97-AF65-F5344CB8AC3E}">
        <p14:creationId xmlns:p14="http://schemas.microsoft.com/office/powerpoint/2010/main" val="1060236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38197B-D87B-4876-B2B9-6248B1288ED4}"/>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0946967-9305-453D-94F5-4CCF1B6B5ADF}"/>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13903D9-F687-42AA-AF6A-997D17327F5D}"/>
              </a:ext>
            </a:extLst>
          </p:cNvPr>
          <p:cNvSpPr>
            <a:spLocks noGrp="1"/>
          </p:cNvSpPr>
          <p:nvPr>
            <p:ph type="dt" sz="half" idx="10"/>
          </p:nvPr>
        </p:nvSpPr>
        <p:spPr/>
        <p:txBody>
          <a:bodyPr/>
          <a:lstStyle/>
          <a:p>
            <a:fld id="{F827EE5C-1859-471B-BDE0-E2A8751543C2}" type="datetimeFigureOut">
              <a:rPr lang="it-IT" smtClean="0"/>
              <a:pPr/>
              <a:t>28/02/2020</a:t>
            </a:fld>
            <a:endParaRPr lang="it-IT"/>
          </a:p>
        </p:txBody>
      </p:sp>
      <p:sp>
        <p:nvSpPr>
          <p:cNvPr id="5" name="Segnaposto piè di pagina 4">
            <a:extLst>
              <a:ext uri="{FF2B5EF4-FFF2-40B4-BE49-F238E27FC236}">
                <a16:creationId xmlns:a16="http://schemas.microsoft.com/office/drawing/2014/main" id="{2D29A41D-97E5-44BE-B313-26E746C50FC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53041D3-FBF5-4402-B53F-4638969290B7}"/>
              </a:ext>
            </a:extLst>
          </p:cNvPr>
          <p:cNvSpPr>
            <a:spLocks noGrp="1"/>
          </p:cNvSpPr>
          <p:nvPr>
            <p:ph type="sldNum" sz="quarter" idx="12"/>
          </p:nvPr>
        </p:nvSpPr>
        <p:spPr/>
        <p:txBody>
          <a:bodyPr/>
          <a:lstStyle/>
          <a:p>
            <a:fld id="{F67A338B-B709-4B6E-9487-E63910D7D3DE}" type="slidenum">
              <a:rPr lang="it-IT" smtClean="0"/>
              <a:pPr/>
              <a:t>‹N›</a:t>
            </a:fld>
            <a:endParaRPr lang="it-IT"/>
          </a:p>
        </p:txBody>
      </p:sp>
    </p:spTree>
    <p:extLst>
      <p:ext uri="{BB962C8B-B14F-4D97-AF65-F5344CB8AC3E}">
        <p14:creationId xmlns:p14="http://schemas.microsoft.com/office/powerpoint/2010/main" val="3380714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EB34390-A069-445E-9DE9-E31132DF0B8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8457928-227C-4B94-BF94-398FF0119A2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33FE4D9-498F-47C1-9DB8-96E8358D3298}"/>
              </a:ext>
            </a:extLst>
          </p:cNvPr>
          <p:cNvSpPr>
            <a:spLocks noGrp="1"/>
          </p:cNvSpPr>
          <p:nvPr>
            <p:ph type="dt" sz="half" idx="10"/>
          </p:nvPr>
        </p:nvSpPr>
        <p:spPr/>
        <p:txBody>
          <a:bodyPr/>
          <a:lstStyle/>
          <a:p>
            <a:fld id="{F827EE5C-1859-471B-BDE0-E2A8751543C2}" type="datetimeFigureOut">
              <a:rPr lang="it-IT" smtClean="0"/>
              <a:pPr/>
              <a:t>28/02/2020</a:t>
            </a:fld>
            <a:endParaRPr lang="it-IT"/>
          </a:p>
        </p:txBody>
      </p:sp>
      <p:sp>
        <p:nvSpPr>
          <p:cNvPr id="5" name="Segnaposto piè di pagina 4">
            <a:extLst>
              <a:ext uri="{FF2B5EF4-FFF2-40B4-BE49-F238E27FC236}">
                <a16:creationId xmlns:a16="http://schemas.microsoft.com/office/drawing/2014/main" id="{4990C787-B7B6-4807-8C87-E3F2C69C880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F4422AD-8A9F-4A83-AA14-BDED2DA05FB3}"/>
              </a:ext>
            </a:extLst>
          </p:cNvPr>
          <p:cNvSpPr>
            <a:spLocks noGrp="1"/>
          </p:cNvSpPr>
          <p:nvPr>
            <p:ph type="sldNum" sz="quarter" idx="12"/>
          </p:nvPr>
        </p:nvSpPr>
        <p:spPr/>
        <p:txBody>
          <a:bodyPr/>
          <a:lstStyle/>
          <a:p>
            <a:fld id="{F67A338B-B709-4B6E-9487-E63910D7D3DE}" type="slidenum">
              <a:rPr lang="it-IT" smtClean="0"/>
              <a:pPr/>
              <a:t>‹N›</a:t>
            </a:fld>
            <a:endParaRPr lang="it-IT"/>
          </a:p>
        </p:txBody>
      </p:sp>
    </p:spTree>
    <p:extLst>
      <p:ext uri="{BB962C8B-B14F-4D97-AF65-F5344CB8AC3E}">
        <p14:creationId xmlns:p14="http://schemas.microsoft.com/office/powerpoint/2010/main" val="268897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B9677-2257-4BCB-8E95-F25642411CD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F8F11C7-7306-4D64-BC95-27E928574BFE}"/>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32818E0-FB1D-47BB-8CC4-62837631D8ED}"/>
              </a:ext>
            </a:extLst>
          </p:cNvPr>
          <p:cNvSpPr>
            <a:spLocks noGrp="1"/>
          </p:cNvSpPr>
          <p:nvPr>
            <p:ph type="dt" sz="half" idx="10"/>
          </p:nvPr>
        </p:nvSpPr>
        <p:spPr/>
        <p:txBody>
          <a:bodyPr/>
          <a:lstStyle/>
          <a:p>
            <a:fld id="{F827EE5C-1859-471B-BDE0-E2A8751543C2}" type="datetimeFigureOut">
              <a:rPr lang="it-IT" smtClean="0"/>
              <a:pPr/>
              <a:t>28/02/2020</a:t>
            </a:fld>
            <a:endParaRPr lang="it-IT"/>
          </a:p>
        </p:txBody>
      </p:sp>
      <p:sp>
        <p:nvSpPr>
          <p:cNvPr id="5" name="Segnaposto piè di pagina 4">
            <a:extLst>
              <a:ext uri="{FF2B5EF4-FFF2-40B4-BE49-F238E27FC236}">
                <a16:creationId xmlns:a16="http://schemas.microsoft.com/office/drawing/2014/main" id="{A05C2147-BACC-4ACB-9D3C-FB1E77B7EDF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060FE28-3FD0-407C-B51B-AFB0FAC83046}"/>
              </a:ext>
            </a:extLst>
          </p:cNvPr>
          <p:cNvSpPr>
            <a:spLocks noGrp="1"/>
          </p:cNvSpPr>
          <p:nvPr>
            <p:ph type="sldNum" sz="quarter" idx="12"/>
          </p:nvPr>
        </p:nvSpPr>
        <p:spPr/>
        <p:txBody>
          <a:bodyPr/>
          <a:lstStyle/>
          <a:p>
            <a:fld id="{F67A338B-B709-4B6E-9487-E63910D7D3DE}" type="slidenum">
              <a:rPr lang="it-IT" smtClean="0"/>
              <a:pPr/>
              <a:t>‹N›</a:t>
            </a:fld>
            <a:endParaRPr lang="it-IT"/>
          </a:p>
        </p:txBody>
      </p:sp>
    </p:spTree>
    <p:extLst>
      <p:ext uri="{BB962C8B-B14F-4D97-AF65-F5344CB8AC3E}">
        <p14:creationId xmlns:p14="http://schemas.microsoft.com/office/powerpoint/2010/main" val="714186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56607B-DCAB-414C-AD22-B6611CDFEFC8}"/>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0886915-757E-47D7-9783-348FBDCC44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451DCE4-6ECB-4CB9-AD7C-5E1D63338AF3}"/>
              </a:ext>
            </a:extLst>
          </p:cNvPr>
          <p:cNvSpPr>
            <a:spLocks noGrp="1"/>
          </p:cNvSpPr>
          <p:nvPr>
            <p:ph type="dt" sz="half" idx="10"/>
          </p:nvPr>
        </p:nvSpPr>
        <p:spPr/>
        <p:txBody>
          <a:bodyPr/>
          <a:lstStyle/>
          <a:p>
            <a:fld id="{F827EE5C-1859-471B-BDE0-E2A8751543C2}" type="datetimeFigureOut">
              <a:rPr lang="it-IT" smtClean="0"/>
              <a:pPr/>
              <a:t>28/02/2020</a:t>
            </a:fld>
            <a:endParaRPr lang="it-IT"/>
          </a:p>
        </p:txBody>
      </p:sp>
      <p:sp>
        <p:nvSpPr>
          <p:cNvPr id="5" name="Segnaposto piè di pagina 4">
            <a:extLst>
              <a:ext uri="{FF2B5EF4-FFF2-40B4-BE49-F238E27FC236}">
                <a16:creationId xmlns:a16="http://schemas.microsoft.com/office/drawing/2014/main" id="{850B93EF-A6D4-4F97-BE10-CDBA87347C9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05B8087-1793-4268-B5D5-E566A94CEB75}"/>
              </a:ext>
            </a:extLst>
          </p:cNvPr>
          <p:cNvSpPr>
            <a:spLocks noGrp="1"/>
          </p:cNvSpPr>
          <p:nvPr>
            <p:ph type="sldNum" sz="quarter" idx="12"/>
          </p:nvPr>
        </p:nvSpPr>
        <p:spPr/>
        <p:txBody>
          <a:bodyPr/>
          <a:lstStyle/>
          <a:p>
            <a:fld id="{F67A338B-B709-4B6E-9487-E63910D7D3DE}" type="slidenum">
              <a:rPr lang="it-IT" smtClean="0"/>
              <a:pPr/>
              <a:t>‹N›</a:t>
            </a:fld>
            <a:endParaRPr lang="it-IT"/>
          </a:p>
        </p:txBody>
      </p:sp>
    </p:spTree>
    <p:extLst>
      <p:ext uri="{BB962C8B-B14F-4D97-AF65-F5344CB8AC3E}">
        <p14:creationId xmlns:p14="http://schemas.microsoft.com/office/powerpoint/2010/main" val="3310289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5F33A9-1CB8-4663-95BA-F1FC778F6AA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07ACC81-2432-48BD-A382-B477A4DEC389}"/>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48985D40-29FB-4F8F-86F7-19F5C8C05108}"/>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9FB4B15-0900-4387-A420-A169AF000EE9}"/>
              </a:ext>
            </a:extLst>
          </p:cNvPr>
          <p:cNvSpPr>
            <a:spLocks noGrp="1"/>
          </p:cNvSpPr>
          <p:nvPr>
            <p:ph type="dt" sz="half" idx="10"/>
          </p:nvPr>
        </p:nvSpPr>
        <p:spPr/>
        <p:txBody>
          <a:bodyPr/>
          <a:lstStyle/>
          <a:p>
            <a:fld id="{F827EE5C-1859-471B-BDE0-E2A8751543C2}" type="datetimeFigureOut">
              <a:rPr lang="it-IT" smtClean="0"/>
              <a:pPr/>
              <a:t>28/02/2020</a:t>
            </a:fld>
            <a:endParaRPr lang="it-IT"/>
          </a:p>
        </p:txBody>
      </p:sp>
      <p:sp>
        <p:nvSpPr>
          <p:cNvPr id="6" name="Segnaposto piè di pagina 5">
            <a:extLst>
              <a:ext uri="{FF2B5EF4-FFF2-40B4-BE49-F238E27FC236}">
                <a16:creationId xmlns:a16="http://schemas.microsoft.com/office/drawing/2014/main" id="{B80926C6-DEB9-4BEE-A792-443B0815E7D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4D73F2D-7847-4379-9071-90A1E8924719}"/>
              </a:ext>
            </a:extLst>
          </p:cNvPr>
          <p:cNvSpPr>
            <a:spLocks noGrp="1"/>
          </p:cNvSpPr>
          <p:nvPr>
            <p:ph type="sldNum" sz="quarter" idx="12"/>
          </p:nvPr>
        </p:nvSpPr>
        <p:spPr/>
        <p:txBody>
          <a:bodyPr/>
          <a:lstStyle/>
          <a:p>
            <a:fld id="{F67A338B-B709-4B6E-9487-E63910D7D3DE}" type="slidenum">
              <a:rPr lang="it-IT" smtClean="0"/>
              <a:pPr/>
              <a:t>‹N›</a:t>
            </a:fld>
            <a:endParaRPr lang="it-IT"/>
          </a:p>
        </p:txBody>
      </p:sp>
    </p:spTree>
    <p:extLst>
      <p:ext uri="{BB962C8B-B14F-4D97-AF65-F5344CB8AC3E}">
        <p14:creationId xmlns:p14="http://schemas.microsoft.com/office/powerpoint/2010/main" val="356778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56ACC8-BC10-484F-B05A-6BB5248FD56F}"/>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D4961B0-61BE-4DD0-A562-587A704BB2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3A40EED-7370-41BE-94B0-B5F997A36BB0}"/>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017E05B3-7840-484D-872F-39C1279CD3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D0F1A226-E1AF-48A8-B32C-3837655447EA}"/>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76C28FB-0F4D-4971-B40D-50A95C929FA6}"/>
              </a:ext>
            </a:extLst>
          </p:cNvPr>
          <p:cNvSpPr>
            <a:spLocks noGrp="1"/>
          </p:cNvSpPr>
          <p:nvPr>
            <p:ph type="dt" sz="half" idx="10"/>
          </p:nvPr>
        </p:nvSpPr>
        <p:spPr/>
        <p:txBody>
          <a:bodyPr/>
          <a:lstStyle/>
          <a:p>
            <a:fld id="{F827EE5C-1859-471B-BDE0-E2A8751543C2}" type="datetimeFigureOut">
              <a:rPr lang="it-IT" smtClean="0"/>
              <a:pPr/>
              <a:t>28/02/2020</a:t>
            </a:fld>
            <a:endParaRPr lang="it-IT"/>
          </a:p>
        </p:txBody>
      </p:sp>
      <p:sp>
        <p:nvSpPr>
          <p:cNvPr id="8" name="Segnaposto piè di pagina 7">
            <a:extLst>
              <a:ext uri="{FF2B5EF4-FFF2-40B4-BE49-F238E27FC236}">
                <a16:creationId xmlns:a16="http://schemas.microsoft.com/office/drawing/2014/main" id="{641BB2ED-D07A-434A-9CF1-FBFB409CF71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1A44A41-CB25-45F4-BFAE-B9A490515D60}"/>
              </a:ext>
            </a:extLst>
          </p:cNvPr>
          <p:cNvSpPr>
            <a:spLocks noGrp="1"/>
          </p:cNvSpPr>
          <p:nvPr>
            <p:ph type="sldNum" sz="quarter" idx="12"/>
          </p:nvPr>
        </p:nvSpPr>
        <p:spPr/>
        <p:txBody>
          <a:bodyPr/>
          <a:lstStyle/>
          <a:p>
            <a:fld id="{F67A338B-B709-4B6E-9487-E63910D7D3DE}" type="slidenum">
              <a:rPr lang="it-IT" smtClean="0"/>
              <a:pPr/>
              <a:t>‹N›</a:t>
            </a:fld>
            <a:endParaRPr lang="it-IT"/>
          </a:p>
        </p:txBody>
      </p:sp>
    </p:spTree>
    <p:extLst>
      <p:ext uri="{BB962C8B-B14F-4D97-AF65-F5344CB8AC3E}">
        <p14:creationId xmlns:p14="http://schemas.microsoft.com/office/powerpoint/2010/main" val="2832995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E722ED-B567-493E-A6A9-851DC79476E5}"/>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1BC6A7EA-0465-48DB-9D81-293F75F0F67C}"/>
              </a:ext>
            </a:extLst>
          </p:cNvPr>
          <p:cNvSpPr>
            <a:spLocks noGrp="1"/>
          </p:cNvSpPr>
          <p:nvPr>
            <p:ph type="dt" sz="half" idx="10"/>
          </p:nvPr>
        </p:nvSpPr>
        <p:spPr/>
        <p:txBody>
          <a:bodyPr/>
          <a:lstStyle/>
          <a:p>
            <a:fld id="{F827EE5C-1859-471B-BDE0-E2A8751543C2}" type="datetimeFigureOut">
              <a:rPr lang="it-IT" smtClean="0"/>
              <a:pPr/>
              <a:t>28/02/2020</a:t>
            </a:fld>
            <a:endParaRPr lang="it-IT"/>
          </a:p>
        </p:txBody>
      </p:sp>
      <p:sp>
        <p:nvSpPr>
          <p:cNvPr id="4" name="Segnaposto piè di pagina 3">
            <a:extLst>
              <a:ext uri="{FF2B5EF4-FFF2-40B4-BE49-F238E27FC236}">
                <a16:creationId xmlns:a16="http://schemas.microsoft.com/office/drawing/2014/main" id="{C94EF777-F3FD-49C0-8F56-7A8E8A9F862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C919159E-6618-41B1-8567-5D2D0DB2376F}"/>
              </a:ext>
            </a:extLst>
          </p:cNvPr>
          <p:cNvSpPr>
            <a:spLocks noGrp="1"/>
          </p:cNvSpPr>
          <p:nvPr>
            <p:ph type="sldNum" sz="quarter" idx="12"/>
          </p:nvPr>
        </p:nvSpPr>
        <p:spPr/>
        <p:txBody>
          <a:bodyPr/>
          <a:lstStyle/>
          <a:p>
            <a:fld id="{F67A338B-B709-4B6E-9487-E63910D7D3DE}" type="slidenum">
              <a:rPr lang="it-IT" smtClean="0"/>
              <a:pPr/>
              <a:t>‹N›</a:t>
            </a:fld>
            <a:endParaRPr lang="it-IT"/>
          </a:p>
        </p:txBody>
      </p:sp>
    </p:spTree>
    <p:extLst>
      <p:ext uri="{BB962C8B-B14F-4D97-AF65-F5344CB8AC3E}">
        <p14:creationId xmlns:p14="http://schemas.microsoft.com/office/powerpoint/2010/main" val="1430954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D0595FB-F63E-460E-906B-A98F8AA10F2C}"/>
              </a:ext>
            </a:extLst>
          </p:cNvPr>
          <p:cNvSpPr>
            <a:spLocks noGrp="1"/>
          </p:cNvSpPr>
          <p:nvPr>
            <p:ph type="dt" sz="half" idx="10"/>
          </p:nvPr>
        </p:nvSpPr>
        <p:spPr/>
        <p:txBody>
          <a:bodyPr/>
          <a:lstStyle/>
          <a:p>
            <a:fld id="{F827EE5C-1859-471B-BDE0-E2A8751543C2}" type="datetimeFigureOut">
              <a:rPr lang="it-IT" smtClean="0"/>
              <a:pPr/>
              <a:t>28/02/2020</a:t>
            </a:fld>
            <a:endParaRPr lang="it-IT"/>
          </a:p>
        </p:txBody>
      </p:sp>
      <p:sp>
        <p:nvSpPr>
          <p:cNvPr id="3" name="Segnaposto piè di pagina 2">
            <a:extLst>
              <a:ext uri="{FF2B5EF4-FFF2-40B4-BE49-F238E27FC236}">
                <a16:creationId xmlns:a16="http://schemas.microsoft.com/office/drawing/2014/main" id="{C885B2D2-0A72-4887-87DC-9D9493DF532F}"/>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BF01166-CC34-42DC-A219-B1E255A573F8}"/>
              </a:ext>
            </a:extLst>
          </p:cNvPr>
          <p:cNvSpPr>
            <a:spLocks noGrp="1"/>
          </p:cNvSpPr>
          <p:nvPr>
            <p:ph type="sldNum" sz="quarter" idx="12"/>
          </p:nvPr>
        </p:nvSpPr>
        <p:spPr/>
        <p:txBody>
          <a:bodyPr/>
          <a:lstStyle/>
          <a:p>
            <a:fld id="{F67A338B-B709-4B6E-9487-E63910D7D3DE}" type="slidenum">
              <a:rPr lang="it-IT" smtClean="0"/>
              <a:pPr/>
              <a:t>‹N›</a:t>
            </a:fld>
            <a:endParaRPr lang="it-IT"/>
          </a:p>
        </p:txBody>
      </p:sp>
    </p:spTree>
    <p:extLst>
      <p:ext uri="{BB962C8B-B14F-4D97-AF65-F5344CB8AC3E}">
        <p14:creationId xmlns:p14="http://schemas.microsoft.com/office/powerpoint/2010/main" val="3003398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32CE07-1DFC-4DCA-B84B-E462927554E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18A6DD5-9F70-460E-B580-2F7A34023F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1AE67723-C532-4244-9457-4B99F8CCC6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5A1C407-BDED-401F-B6C6-AC9824D1E522}"/>
              </a:ext>
            </a:extLst>
          </p:cNvPr>
          <p:cNvSpPr>
            <a:spLocks noGrp="1"/>
          </p:cNvSpPr>
          <p:nvPr>
            <p:ph type="dt" sz="half" idx="10"/>
          </p:nvPr>
        </p:nvSpPr>
        <p:spPr/>
        <p:txBody>
          <a:bodyPr/>
          <a:lstStyle/>
          <a:p>
            <a:fld id="{F827EE5C-1859-471B-BDE0-E2A8751543C2}" type="datetimeFigureOut">
              <a:rPr lang="it-IT" smtClean="0"/>
              <a:pPr/>
              <a:t>28/02/2020</a:t>
            </a:fld>
            <a:endParaRPr lang="it-IT"/>
          </a:p>
        </p:txBody>
      </p:sp>
      <p:sp>
        <p:nvSpPr>
          <p:cNvPr id="6" name="Segnaposto piè di pagina 5">
            <a:extLst>
              <a:ext uri="{FF2B5EF4-FFF2-40B4-BE49-F238E27FC236}">
                <a16:creationId xmlns:a16="http://schemas.microsoft.com/office/drawing/2014/main" id="{810F53BF-0CC6-4A04-B16E-1962165B9B6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74A72C9-B582-4599-A5D3-E7A20B43E9FE}"/>
              </a:ext>
            </a:extLst>
          </p:cNvPr>
          <p:cNvSpPr>
            <a:spLocks noGrp="1"/>
          </p:cNvSpPr>
          <p:nvPr>
            <p:ph type="sldNum" sz="quarter" idx="12"/>
          </p:nvPr>
        </p:nvSpPr>
        <p:spPr/>
        <p:txBody>
          <a:bodyPr/>
          <a:lstStyle/>
          <a:p>
            <a:fld id="{F67A338B-B709-4B6E-9487-E63910D7D3DE}" type="slidenum">
              <a:rPr lang="it-IT" smtClean="0"/>
              <a:pPr/>
              <a:t>‹N›</a:t>
            </a:fld>
            <a:endParaRPr lang="it-IT"/>
          </a:p>
        </p:txBody>
      </p:sp>
    </p:spTree>
    <p:extLst>
      <p:ext uri="{BB962C8B-B14F-4D97-AF65-F5344CB8AC3E}">
        <p14:creationId xmlns:p14="http://schemas.microsoft.com/office/powerpoint/2010/main" val="3710018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35F402-7F93-4B3C-8457-43DD503E29D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53FD820-4355-4911-8248-5679DD532B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8ED7BEF8-AAAE-4635-A742-9ED506BDCE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723A543-5008-4758-9D72-17A3D53D1546}"/>
              </a:ext>
            </a:extLst>
          </p:cNvPr>
          <p:cNvSpPr>
            <a:spLocks noGrp="1"/>
          </p:cNvSpPr>
          <p:nvPr>
            <p:ph type="dt" sz="half" idx="10"/>
          </p:nvPr>
        </p:nvSpPr>
        <p:spPr/>
        <p:txBody>
          <a:bodyPr/>
          <a:lstStyle/>
          <a:p>
            <a:fld id="{F827EE5C-1859-471B-BDE0-E2A8751543C2}" type="datetimeFigureOut">
              <a:rPr lang="it-IT" smtClean="0"/>
              <a:pPr/>
              <a:t>28/02/2020</a:t>
            </a:fld>
            <a:endParaRPr lang="it-IT"/>
          </a:p>
        </p:txBody>
      </p:sp>
      <p:sp>
        <p:nvSpPr>
          <p:cNvPr id="6" name="Segnaposto piè di pagina 5">
            <a:extLst>
              <a:ext uri="{FF2B5EF4-FFF2-40B4-BE49-F238E27FC236}">
                <a16:creationId xmlns:a16="http://schemas.microsoft.com/office/drawing/2014/main" id="{A1F88F32-8084-44ED-9106-A10545740F2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1772B85-BE8D-462F-9729-757C864913EE}"/>
              </a:ext>
            </a:extLst>
          </p:cNvPr>
          <p:cNvSpPr>
            <a:spLocks noGrp="1"/>
          </p:cNvSpPr>
          <p:nvPr>
            <p:ph type="sldNum" sz="quarter" idx="12"/>
          </p:nvPr>
        </p:nvSpPr>
        <p:spPr/>
        <p:txBody>
          <a:bodyPr/>
          <a:lstStyle/>
          <a:p>
            <a:fld id="{F67A338B-B709-4B6E-9487-E63910D7D3DE}" type="slidenum">
              <a:rPr lang="it-IT" smtClean="0"/>
              <a:pPr/>
              <a:t>‹N›</a:t>
            </a:fld>
            <a:endParaRPr lang="it-IT"/>
          </a:p>
        </p:txBody>
      </p:sp>
    </p:spTree>
    <p:extLst>
      <p:ext uri="{BB962C8B-B14F-4D97-AF65-F5344CB8AC3E}">
        <p14:creationId xmlns:p14="http://schemas.microsoft.com/office/powerpoint/2010/main" val="3967758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B402D182-1F8F-4E4B-A1BB-3C513677EA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DA8BA36-90CE-495C-991F-6A3EC0AFF7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049444A-776C-4E70-9E84-3E836E3BD7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27EE5C-1859-471B-BDE0-E2A8751543C2}" type="datetimeFigureOut">
              <a:rPr lang="it-IT" smtClean="0"/>
              <a:pPr/>
              <a:t>28/02/2020</a:t>
            </a:fld>
            <a:endParaRPr lang="it-IT"/>
          </a:p>
        </p:txBody>
      </p:sp>
      <p:sp>
        <p:nvSpPr>
          <p:cNvPr id="5" name="Segnaposto piè di pagina 4">
            <a:extLst>
              <a:ext uri="{FF2B5EF4-FFF2-40B4-BE49-F238E27FC236}">
                <a16:creationId xmlns:a16="http://schemas.microsoft.com/office/drawing/2014/main" id="{ED1F8478-7254-4DDA-9024-E0A7CB118D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5115E5B-0493-4B81-BE93-90CADE9B8F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7A338B-B709-4B6E-9487-E63910D7D3DE}" type="slidenum">
              <a:rPr lang="it-IT" smtClean="0"/>
              <a:pPr/>
              <a:t>‹N›</a:t>
            </a:fld>
            <a:endParaRPr lang="it-IT"/>
          </a:p>
        </p:txBody>
      </p:sp>
    </p:spTree>
    <p:extLst>
      <p:ext uri="{BB962C8B-B14F-4D97-AF65-F5344CB8AC3E}">
        <p14:creationId xmlns:p14="http://schemas.microsoft.com/office/powerpoint/2010/main" val="815231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reativecommons.org/licenses/by-nc-sa/3.0/"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41C0BF-0436-4B12-8520-61CBB637BA90}"/>
              </a:ext>
            </a:extLst>
          </p:cNvPr>
          <p:cNvSpPr>
            <a:spLocks noGrp="1"/>
          </p:cNvSpPr>
          <p:nvPr>
            <p:ph type="title"/>
          </p:nvPr>
        </p:nvSpPr>
        <p:spPr>
          <a:xfrm>
            <a:off x="1984514" y="127922"/>
            <a:ext cx="8213035" cy="1325563"/>
          </a:xfrm>
        </p:spPr>
        <p:txBody>
          <a:bodyPr/>
          <a:lstStyle/>
          <a:p>
            <a:pPr algn="ctr"/>
            <a:r>
              <a:rPr lang="en-GB" dirty="0"/>
              <a:t>Formatting template instructions</a:t>
            </a:r>
          </a:p>
        </p:txBody>
      </p:sp>
      <p:sp>
        <p:nvSpPr>
          <p:cNvPr id="5" name="CasellaDiTesto 4">
            <a:extLst>
              <a:ext uri="{FF2B5EF4-FFF2-40B4-BE49-F238E27FC236}">
                <a16:creationId xmlns:a16="http://schemas.microsoft.com/office/drawing/2014/main" id="{9D5F8D7B-3702-49A2-97ED-90D57F19ED28}"/>
              </a:ext>
            </a:extLst>
          </p:cNvPr>
          <p:cNvSpPr txBox="1"/>
          <p:nvPr/>
        </p:nvSpPr>
        <p:spPr>
          <a:xfrm>
            <a:off x="480393" y="1347740"/>
            <a:ext cx="11221278" cy="2862322"/>
          </a:xfrm>
          <a:prstGeom prst="rect">
            <a:avLst/>
          </a:prstGeom>
          <a:noFill/>
          <a:ln>
            <a:solidFill>
              <a:schemeClr val="tx1"/>
            </a:solidFill>
          </a:ln>
        </p:spPr>
        <p:txBody>
          <a:bodyPr wrap="square" rtlCol="0" anchor="t">
            <a:spAutoFit/>
          </a:bodyPr>
          <a:lstStyle/>
          <a:p>
            <a:r>
              <a:rPr lang="en-GB" i="1" dirty="0"/>
              <a:t>We strongly recommend to stick with the four slides format (slides 2 to 5) with minimum three and maximum seven slides.</a:t>
            </a:r>
          </a:p>
          <a:p>
            <a:endParaRPr lang="en-GB" i="1" dirty="0"/>
          </a:p>
          <a:p>
            <a:r>
              <a:rPr lang="en-GB" i="1" dirty="0"/>
              <a:t>Please consider to insert some images (photos, graphs, graphical abstract, etc) wherever you feel appropriate.</a:t>
            </a:r>
          </a:p>
          <a:p>
            <a:endParaRPr lang="en-GB" i="1" dirty="0">
              <a:cs typeface="Calibri" panose="020F0502020204030204"/>
            </a:endParaRPr>
          </a:p>
          <a:p>
            <a:r>
              <a:rPr lang="en-GB" i="1" dirty="0">
                <a:cs typeface="Calibri" panose="020F0502020204030204"/>
              </a:rPr>
              <a:t>Please consider to insert a graphical abstract in one of the slides.</a:t>
            </a:r>
          </a:p>
          <a:p>
            <a:endParaRPr lang="en-GB" i="1" dirty="0">
              <a:cs typeface="Calibri" panose="020F0502020204030204"/>
            </a:endParaRPr>
          </a:p>
          <a:p>
            <a:r>
              <a:rPr lang="en-GB" i="1" dirty="0">
                <a:cs typeface="Calibri" panose="020F0502020204030204"/>
              </a:rPr>
              <a:t>Please consider to create two versions of the file, both in English and Italian.</a:t>
            </a:r>
          </a:p>
          <a:p>
            <a:endParaRPr lang="en-GB" i="1" dirty="0">
              <a:cs typeface="Calibri" panose="020F0502020204030204"/>
            </a:endParaRPr>
          </a:p>
          <a:p>
            <a:r>
              <a:rPr lang="en-GB" i="1" dirty="0">
                <a:cs typeface="Calibri" panose="020F0502020204030204"/>
              </a:rPr>
              <a:t>Please, </a:t>
            </a:r>
            <a:r>
              <a:rPr lang="en-GB" b="1" i="1" dirty="0">
                <a:cs typeface="Calibri" panose="020F0502020204030204"/>
              </a:rPr>
              <a:t>do not </a:t>
            </a:r>
            <a:r>
              <a:rPr lang="en-GB" i="1" dirty="0">
                <a:cs typeface="Calibri" panose="020F0502020204030204"/>
              </a:rPr>
              <a:t>remove the banner in the bottom right corner of the slides and add it if missing. </a:t>
            </a:r>
          </a:p>
        </p:txBody>
      </p:sp>
      <p:sp>
        <p:nvSpPr>
          <p:cNvPr id="6" name="Rettangolo 5">
            <a:extLst>
              <a:ext uri="{FF2B5EF4-FFF2-40B4-BE49-F238E27FC236}">
                <a16:creationId xmlns:a16="http://schemas.microsoft.com/office/drawing/2014/main" id="{1876311F-2C53-49BF-BCD6-E70D234E8C56}"/>
              </a:ext>
            </a:extLst>
          </p:cNvPr>
          <p:cNvSpPr/>
          <p:nvPr/>
        </p:nvSpPr>
        <p:spPr>
          <a:xfrm>
            <a:off x="8269357" y="4332989"/>
            <a:ext cx="3432314" cy="21572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cs typeface="Calibri"/>
              </a:rPr>
              <a:t>Graphical</a:t>
            </a:r>
            <a:r>
              <a:rPr lang="it-IT" dirty="0">
                <a:cs typeface="Calibri"/>
              </a:rPr>
              <a:t> abstract</a:t>
            </a:r>
            <a:endParaRPr lang="en-US" dirty="0"/>
          </a:p>
        </p:txBody>
      </p:sp>
      <p:sp>
        <p:nvSpPr>
          <p:cNvPr id="7" name="Rettangolo 6">
            <a:extLst>
              <a:ext uri="{FF2B5EF4-FFF2-40B4-BE49-F238E27FC236}">
                <a16:creationId xmlns:a16="http://schemas.microsoft.com/office/drawing/2014/main" id="{6A735A91-754D-4AC9-95B4-16A492354F64}"/>
              </a:ext>
            </a:extLst>
          </p:cNvPr>
          <p:cNvSpPr/>
          <p:nvPr/>
        </p:nvSpPr>
        <p:spPr>
          <a:xfrm>
            <a:off x="4374875" y="4387159"/>
            <a:ext cx="3432314" cy="21630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cs typeface="Calibri"/>
              </a:rPr>
              <a:t>Graph</a:t>
            </a:r>
            <a:r>
              <a:rPr lang="it-IT" dirty="0">
                <a:ea typeface="+mn-lt"/>
                <a:cs typeface="+mn-lt"/>
              </a:rPr>
              <a:t> (e.g. </a:t>
            </a:r>
            <a:r>
              <a:rPr lang="it-IT" dirty="0" err="1">
                <a:ea typeface="+mn-lt"/>
                <a:cs typeface="+mn-lt"/>
              </a:rPr>
              <a:t>results</a:t>
            </a:r>
            <a:r>
              <a:rPr lang="it-IT" dirty="0">
                <a:ea typeface="+mn-lt"/>
                <a:cs typeface="+mn-lt"/>
              </a:rPr>
              <a:t>)</a:t>
            </a:r>
            <a:endParaRPr lang="en-US" dirty="0"/>
          </a:p>
        </p:txBody>
      </p:sp>
      <p:sp>
        <p:nvSpPr>
          <p:cNvPr id="8" name="Rettangolo 7">
            <a:extLst>
              <a:ext uri="{FF2B5EF4-FFF2-40B4-BE49-F238E27FC236}">
                <a16:creationId xmlns:a16="http://schemas.microsoft.com/office/drawing/2014/main" id="{5EC27583-8DEB-4A46-B85E-6B86877D2797}"/>
              </a:ext>
            </a:extLst>
          </p:cNvPr>
          <p:cNvSpPr/>
          <p:nvPr/>
        </p:nvSpPr>
        <p:spPr>
          <a:xfrm>
            <a:off x="480393" y="4392922"/>
            <a:ext cx="3432314" cy="21630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cs typeface="Calibri"/>
              </a:rPr>
              <a:t>Photo 1 (e.g. field work)</a:t>
            </a:r>
            <a:endParaRPr lang="it-IT" dirty="0"/>
          </a:p>
        </p:txBody>
      </p:sp>
      <p:pic>
        <p:nvPicPr>
          <p:cNvPr id="9" name="Picture 9">
            <a:extLst>
              <a:ext uri="{FF2B5EF4-FFF2-40B4-BE49-F238E27FC236}">
                <a16:creationId xmlns:a16="http://schemas.microsoft.com/office/drawing/2014/main" id="{815FCA39-4EBB-430C-9DF2-1BBF395080E6}"/>
              </a:ext>
            </a:extLst>
          </p:cNvPr>
          <p:cNvPicPr>
            <a:picLocks noChangeAspect="1"/>
          </p:cNvPicPr>
          <p:nvPr/>
        </p:nvPicPr>
        <p:blipFill>
          <a:blip r:embed="rId2" cstate="print"/>
          <a:stretch>
            <a:fillRect/>
          </a:stretch>
        </p:blipFill>
        <p:spPr>
          <a:xfrm>
            <a:off x="11325639" y="6539406"/>
            <a:ext cx="838200" cy="295275"/>
          </a:xfrm>
          <a:prstGeom prst="rect">
            <a:avLst/>
          </a:prstGeom>
        </p:spPr>
      </p:pic>
    </p:spTree>
    <p:extLst>
      <p:ext uri="{BB962C8B-B14F-4D97-AF65-F5344CB8AC3E}">
        <p14:creationId xmlns:p14="http://schemas.microsoft.com/office/powerpoint/2010/main" val="2375679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41C0BF-0436-4B12-8520-61CBB637BA90}"/>
              </a:ext>
            </a:extLst>
          </p:cNvPr>
          <p:cNvSpPr>
            <a:spLocks noGrp="1"/>
          </p:cNvSpPr>
          <p:nvPr>
            <p:ph type="title"/>
          </p:nvPr>
        </p:nvSpPr>
        <p:spPr>
          <a:xfrm>
            <a:off x="655320" y="351873"/>
            <a:ext cx="5120114" cy="1692794"/>
          </a:xfrm>
        </p:spPr>
        <p:txBody>
          <a:bodyPr vert="horz" lIns="91440" tIns="45720" rIns="91440" bIns="45720" rtlCol="0" anchor="ctr">
            <a:normAutofit fontScale="90000"/>
          </a:bodyPr>
          <a:lstStyle/>
          <a:p>
            <a:r>
              <a:rPr lang="en-GB" dirty="0"/>
              <a:t>Project name, localization [region/city, country]</a:t>
            </a:r>
          </a:p>
        </p:txBody>
      </p:sp>
      <p:sp>
        <p:nvSpPr>
          <p:cNvPr id="5" name="CasellaDiTesto 4">
            <a:extLst>
              <a:ext uri="{FF2B5EF4-FFF2-40B4-BE49-F238E27FC236}">
                <a16:creationId xmlns:a16="http://schemas.microsoft.com/office/drawing/2014/main" id="{9D5F8D7B-3702-49A2-97ED-90D57F19ED28}"/>
              </a:ext>
            </a:extLst>
          </p:cNvPr>
          <p:cNvSpPr txBox="1"/>
          <p:nvPr/>
        </p:nvSpPr>
        <p:spPr>
          <a:xfrm>
            <a:off x="655321" y="2575034"/>
            <a:ext cx="5120113" cy="3462228"/>
          </a:xfrm>
          <a:prstGeom prst="rect">
            <a:avLst/>
          </a:prstGeom>
        </p:spPr>
        <p:txBody>
          <a:bodyPr vert="horz" lIns="91440" tIns="45720" rIns="91440" bIns="45720" rtlCol="0">
            <a:normAutofit lnSpcReduction="10000"/>
          </a:bodyPr>
          <a:lstStyle/>
          <a:p>
            <a:r>
              <a:rPr lang="it-IT" sz="2000" b="1" cap="small" dirty="0"/>
              <a:t>Experiment goals</a:t>
            </a:r>
          </a:p>
          <a:p>
            <a:r>
              <a:rPr lang="en-US" i="1" dirty="0"/>
              <a:t>Explain the motivation of the experiment, if there are technical-scientific challenges (e.g. increasing water retention, soil quality improvement, nutrient supply, carbon storage / sequestration, etc.) or agronomic-agrotechnical challenges (e.g. workability of soils, increase in quality and production, resistance to pathogens, etc.) or also relating to the quality of the matrix produced that is to be overcome. Indicate what results are expected to be achieved</a:t>
            </a:r>
          </a:p>
          <a:p>
            <a:endParaRPr lang="en-US" i="1" dirty="0"/>
          </a:p>
          <a:p>
            <a:r>
              <a:rPr lang="en-US" b="1" i="1" u="sng" dirty="0"/>
              <a:t>Duration of the experiment (expected start and end)</a:t>
            </a:r>
          </a:p>
        </p:txBody>
      </p:sp>
      <p:pic>
        <p:nvPicPr>
          <p:cNvPr id="9" name="Picture 3">
            <a:extLst>
              <a:ext uri="{FF2B5EF4-FFF2-40B4-BE49-F238E27FC236}">
                <a16:creationId xmlns:a16="http://schemas.microsoft.com/office/drawing/2014/main" id="{85D6325D-BB62-4E5D-8CE0-266ECAF48E8F}"/>
              </a:ext>
            </a:extLst>
          </p:cNvPr>
          <p:cNvPicPr>
            <a:picLocks noChangeAspect="1" noChangeArrowheads="1"/>
          </p:cNvPicPr>
          <p:nvPr/>
        </p:nvPicPr>
        <p:blipFill rotWithShape="1">
          <a:blip r:embed="rId2" cstate="print"/>
          <a:srcRect l="19096" r="27741" b="-1"/>
          <a:stretch/>
        </p:blipFill>
        <p:spPr bwMode="auto">
          <a:xfrm>
            <a:off x="5878849" y="10"/>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p:spPr>
      </p:pic>
      <p:sp>
        <p:nvSpPr>
          <p:cNvPr id="3" name="CasellaDiTesto 2">
            <a:extLst>
              <a:ext uri="{FF2B5EF4-FFF2-40B4-BE49-F238E27FC236}">
                <a16:creationId xmlns:a16="http://schemas.microsoft.com/office/drawing/2014/main" id="{7F910EE5-41A3-4E2F-B02F-9BFEE347AA7D}"/>
              </a:ext>
            </a:extLst>
          </p:cNvPr>
          <p:cNvSpPr txBox="1"/>
          <p:nvPr/>
        </p:nvSpPr>
        <p:spPr>
          <a:xfrm>
            <a:off x="6926114" y="1188850"/>
            <a:ext cx="5120113" cy="2862322"/>
          </a:xfrm>
          <a:prstGeom prst="rect">
            <a:avLst/>
          </a:prstGeom>
          <a:noFill/>
        </p:spPr>
        <p:txBody>
          <a:bodyPr wrap="square" rtlCol="0">
            <a:spAutoFit/>
          </a:bodyPr>
          <a:lstStyle/>
          <a:p>
            <a:pPr algn="ctr"/>
            <a:r>
              <a:rPr lang="it-IT" sz="6600" dirty="0">
                <a:solidFill>
                  <a:schemeClr val="bg1"/>
                </a:solidFill>
              </a:rPr>
              <a:t>PLACE HOLDER</a:t>
            </a:r>
          </a:p>
          <a:p>
            <a:pPr algn="ctr"/>
            <a:r>
              <a:rPr lang="en-GB" sz="2400" dirty="0">
                <a:solidFill>
                  <a:schemeClr val="bg1"/>
                </a:solidFill>
              </a:rPr>
              <a:t>Please consider to insert here a graphical abstract of your experiment</a:t>
            </a:r>
            <a:r>
              <a:rPr lang="it-IT" sz="2400" dirty="0">
                <a:solidFill>
                  <a:schemeClr val="bg1"/>
                </a:solidFill>
              </a:rPr>
              <a:t>.</a:t>
            </a:r>
          </a:p>
        </p:txBody>
      </p:sp>
      <p:pic>
        <p:nvPicPr>
          <p:cNvPr id="6" name="Picture 9">
            <a:extLst>
              <a:ext uri="{FF2B5EF4-FFF2-40B4-BE49-F238E27FC236}">
                <a16:creationId xmlns:a16="http://schemas.microsoft.com/office/drawing/2014/main" id="{7C5B9F37-4393-42AF-A67B-1A8DB32E4A29}"/>
              </a:ext>
            </a:extLst>
          </p:cNvPr>
          <p:cNvPicPr>
            <a:picLocks noChangeAspect="1"/>
          </p:cNvPicPr>
          <p:nvPr/>
        </p:nvPicPr>
        <p:blipFill>
          <a:blip r:embed="rId3" cstate="print"/>
          <a:stretch>
            <a:fillRect/>
          </a:stretch>
        </p:blipFill>
        <p:spPr>
          <a:xfrm>
            <a:off x="11325639" y="6539406"/>
            <a:ext cx="838200" cy="295275"/>
          </a:xfrm>
          <a:prstGeom prst="rect">
            <a:avLst/>
          </a:prstGeom>
        </p:spPr>
      </p:pic>
    </p:spTree>
    <p:extLst>
      <p:ext uri="{BB962C8B-B14F-4D97-AF65-F5344CB8AC3E}">
        <p14:creationId xmlns:p14="http://schemas.microsoft.com/office/powerpoint/2010/main" val="3038192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0F694F77-4A08-4B3C-A63E-7C7AEAC2FFB4}"/>
              </a:ext>
            </a:extLst>
          </p:cNvPr>
          <p:cNvSpPr txBox="1"/>
          <p:nvPr/>
        </p:nvSpPr>
        <p:spPr>
          <a:xfrm>
            <a:off x="485361" y="655553"/>
            <a:ext cx="11221278" cy="2893100"/>
          </a:xfrm>
          <a:prstGeom prst="rect">
            <a:avLst/>
          </a:prstGeom>
          <a:noFill/>
          <a:ln>
            <a:solidFill>
              <a:schemeClr val="tx1"/>
            </a:solidFill>
          </a:ln>
        </p:spPr>
        <p:txBody>
          <a:bodyPr wrap="square" rtlCol="0" anchor="t">
            <a:spAutoFit/>
          </a:bodyPr>
          <a:lstStyle/>
          <a:p>
            <a:r>
              <a:rPr lang="it-IT" sz="2000" b="1" cap="small" dirty="0"/>
              <a:t>Site </a:t>
            </a:r>
            <a:r>
              <a:rPr lang="en-GB" sz="2000" b="1" cap="small" dirty="0"/>
              <a:t>description</a:t>
            </a:r>
            <a:endParaRPr lang="en-GB" b="1" cap="small" dirty="0"/>
          </a:p>
          <a:p>
            <a:r>
              <a:rPr lang="en-US" i="1" dirty="0"/>
              <a:t>Example: soil type, climate, slope, field surface, crop type ....</a:t>
            </a:r>
          </a:p>
          <a:p>
            <a:endParaRPr lang="en-US" i="1" dirty="0"/>
          </a:p>
          <a:p>
            <a:endParaRPr lang="en-US" i="1" dirty="0"/>
          </a:p>
          <a:p>
            <a:endParaRPr lang="en-US" i="1" dirty="0"/>
          </a:p>
          <a:p>
            <a:endParaRPr lang="it-IT" dirty="0"/>
          </a:p>
          <a:p>
            <a:endParaRPr lang="it-IT" dirty="0"/>
          </a:p>
          <a:p>
            <a:endParaRPr lang="it-IT" dirty="0"/>
          </a:p>
          <a:p>
            <a:endParaRPr lang="en-US" i="1" dirty="0">
              <a:cs typeface="Calibri" panose="020F0502020204030204"/>
            </a:endParaRPr>
          </a:p>
          <a:p>
            <a:endParaRPr lang="it-IT" dirty="0">
              <a:cs typeface="Calibri" panose="020F0502020204030204"/>
            </a:endParaRPr>
          </a:p>
        </p:txBody>
      </p:sp>
      <p:sp>
        <p:nvSpPr>
          <p:cNvPr id="7" name="CasellaDiTesto 6">
            <a:extLst>
              <a:ext uri="{FF2B5EF4-FFF2-40B4-BE49-F238E27FC236}">
                <a16:creationId xmlns:a16="http://schemas.microsoft.com/office/drawing/2014/main" id="{4EB3CD7E-C131-42A8-AFCD-2AE3E5A78DC9}"/>
              </a:ext>
            </a:extLst>
          </p:cNvPr>
          <p:cNvSpPr txBox="1"/>
          <p:nvPr/>
        </p:nvSpPr>
        <p:spPr>
          <a:xfrm>
            <a:off x="485361" y="3655332"/>
            <a:ext cx="11221278" cy="2893100"/>
          </a:xfrm>
          <a:prstGeom prst="rect">
            <a:avLst/>
          </a:prstGeom>
          <a:noFill/>
          <a:ln>
            <a:solidFill>
              <a:schemeClr val="tx1"/>
            </a:solidFill>
          </a:ln>
        </p:spPr>
        <p:txBody>
          <a:bodyPr wrap="square" rtlCol="0" anchor="t">
            <a:spAutoFit/>
          </a:bodyPr>
          <a:lstStyle/>
          <a:p>
            <a:r>
              <a:rPr lang="en-US" sz="2000" b="1" cap="small" dirty="0"/>
              <a:t>Biochar and its application in the field</a:t>
            </a:r>
            <a:endParaRPr lang="en-US" b="1" cap="small" dirty="0"/>
          </a:p>
          <a:p>
            <a:r>
              <a:rPr lang="en-US" i="1" dirty="0"/>
              <a:t>Type of biochar and matrices used</a:t>
            </a:r>
          </a:p>
          <a:p>
            <a:r>
              <a:rPr lang="en-US" i="1" dirty="0"/>
              <a:t>Biochar description (where it comes from, production technique, feedstock)</a:t>
            </a:r>
          </a:p>
          <a:p>
            <a:r>
              <a:rPr lang="en-US" i="1" dirty="0"/>
              <a:t>Supply: Dosages (</a:t>
            </a:r>
            <a:r>
              <a:rPr lang="en-US" i="1" dirty="0" err="1"/>
              <a:t>tons</a:t>
            </a:r>
            <a:r>
              <a:rPr lang="en-US" i="1" baseline="-25000" dirty="0" err="1"/>
              <a:t>dm</a:t>
            </a:r>
            <a:r>
              <a:rPr lang="en-US" i="1" baseline="-25000" dirty="0"/>
              <a:t> </a:t>
            </a:r>
            <a:r>
              <a:rPr lang="en-US" i="1" dirty="0"/>
              <a:t>/ ha), frequency of ap.</a:t>
            </a:r>
          </a:p>
          <a:p>
            <a:r>
              <a:rPr lang="en-US" i="1" dirty="0"/>
              <a:t>Distribution method</a:t>
            </a:r>
            <a:endParaRPr lang="it-IT" i="1" dirty="0"/>
          </a:p>
          <a:p>
            <a:endParaRPr lang="en-US" i="1" dirty="0">
              <a:cs typeface="Calibri" panose="020F0502020204030204"/>
            </a:endParaRPr>
          </a:p>
          <a:p>
            <a:endParaRPr lang="en-US" i="1" dirty="0">
              <a:cs typeface="Calibri" panose="020F0502020204030204"/>
            </a:endParaRPr>
          </a:p>
          <a:p>
            <a:endParaRPr lang="en-US" i="1" dirty="0">
              <a:cs typeface="Calibri" panose="020F0502020204030204"/>
            </a:endParaRPr>
          </a:p>
          <a:p>
            <a:endParaRPr lang="en-US" i="1" dirty="0">
              <a:cs typeface="Calibri" panose="020F0502020204030204"/>
            </a:endParaRPr>
          </a:p>
          <a:p>
            <a:endParaRPr lang="it-IT" dirty="0">
              <a:cs typeface="Calibri" panose="020F0502020204030204"/>
            </a:endParaRPr>
          </a:p>
        </p:txBody>
      </p:sp>
      <p:pic>
        <p:nvPicPr>
          <p:cNvPr id="8" name="Picture 9">
            <a:extLst>
              <a:ext uri="{FF2B5EF4-FFF2-40B4-BE49-F238E27FC236}">
                <a16:creationId xmlns:a16="http://schemas.microsoft.com/office/drawing/2014/main" id="{D4946C62-766A-47F9-B9B0-5999634EF81A}"/>
              </a:ext>
            </a:extLst>
          </p:cNvPr>
          <p:cNvPicPr>
            <a:picLocks noChangeAspect="1"/>
          </p:cNvPicPr>
          <p:nvPr/>
        </p:nvPicPr>
        <p:blipFill>
          <a:blip r:embed="rId2" cstate="print"/>
          <a:stretch>
            <a:fillRect/>
          </a:stretch>
        </p:blipFill>
        <p:spPr>
          <a:xfrm>
            <a:off x="11325639" y="6539406"/>
            <a:ext cx="838200" cy="295275"/>
          </a:xfrm>
          <a:prstGeom prst="rect">
            <a:avLst/>
          </a:prstGeom>
        </p:spPr>
      </p:pic>
    </p:spTree>
    <p:extLst>
      <p:ext uri="{BB962C8B-B14F-4D97-AF65-F5344CB8AC3E}">
        <p14:creationId xmlns:p14="http://schemas.microsoft.com/office/powerpoint/2010/main" val="4016277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011D6A95-29CD-4E78-B583-B0FF3001E1BA}"/>
              </a:ext>
            </a:extLst>
          </p:cNvPr>
          <p:cNvSpPr txBox="1"/>
          <p:nvPr/>
        </p:nvSpPr>
        <p:spPr>
          <a:xfrm>
            <a:off x="523539" y="602008"/>
            <a:ext cx="11221200" cy="4247317"/>
          </a:xfrm>
          <a:prstGeom prst="rect">
            <a:avLst/>
          </a:prstGeom>
          <a:noFill/>
          <a:ln>
            <a:solidFill>
              <a:schemeClr val="tx1"/>
            </a:solidFill>
          </a:ln>
        </p:spPr>
        <p:txBody>
          <a:bodyPr wrap="square" rtlCol="0" anchor="t">
            <a:spAutoFit/>
          </a:bodyPr>
          <a:lstStyle/>
          <a:p>
            <a:r>
              <a:rPr lang="en-US" dirty="0"/>
              <a:t>Measured parameters</a:t>
            </a:r>
          </a:p>
          <a:p>
            <a:r>
              <a:rPr lang="en-US" i="1" dirty="0"/>
              <a:t>List here the parameters that you periodically measure in relation to the purpose of the experiment.</a:t>
            </a:r>
          </a:p>
          <a:p>
            <a:endParaRPr lang="en-US" i="1" dirty="0"/>
          </a:p>
          <a:p>
            <a:r>
              <a:rPr lang="en-US" i="1" dirty="0"/>
              <a:t>Examples</a:t>
            </a:r>
          </a:p>
          <a:p>
            <a:r>
              <a:rPr lang="en-US" b="1" i="1" dirty="0"/>
              <a:t>Field conditions</a:t>
            </a:r>
            <a:r>
              <a:rPr lang="en-US" i="1" dirty="0"/>
              <a:t>: rainfall / meteorological data,</a:t>
            </a:r>
          </a:p>
          <a:p>
            <a:r>
              <a:rPr lang="en-US" b="1" i="1" dirty="0"/>
              <a:t>Soil analysis and interactions with biochar</a:t>
            </a:r>
            <a:r>
              <a:rPr lang="en-US" i="1" dirty="0"/>
              <a:t>: soil analysis at T0, periodic soil analysis, pH, water retention ....</a:t>
            </a:r>
          </a:p>
          <a:p>
            <a:r>
              <a:rPr lang="en-US" b="1" i="1" dirty="0"/>
              <a:t>Biochar dynamics and matrices</a:t>
            </a:r>
            <a:r>
              <a:rPr lang="en-US" i="1" dirty="0"/>
              <a:t>: degradation of biochar, soil carbon contribution ....</a:t>
            </a:r>
          </a:p>
          <a:p>
            <a:r>
              <a:rPr lang="en-US" b="1" i="1" dirty="0"/>
              <a:t>Carbon dynamics</a:t>
            </a:r>
            <a:r>
              <a:rPr lang="en-US" i="1" dirty="0"/>
              <a:t>: soil respiration with and without biochar ....</a:t>
            </a:r>
          </a:p>
          <a:p>
            <a:r>
              <a:rPr lang="en-US" b="1" i="1" dirty="0"/>
              <a:t>Production data</a:t>
            </a:r>
            <a:r>
              <a:rPr lang="en-US" i="1" dirty="0"/>
              <a:t>: nutritional status of the plant ..... quality and quantity (product, pruning ...), organoleptic data on product quality</a:t>
            </a:r>
          </a:p>
          <a:p>
            <a:r>
              <a:rPr lang="en-US" b="1" i="1" dirty="0"/>
              <a:t>Other production parameters</a:t>
            </a:r>
            <a:r>
              <a:rPr lang="en-US" i="1" dirty="0"/>
              <a:t>: </a:t>
            </a:r>
            <a:r>
              <a:rPr lang="en-US" i="1" dirty="0" err="1"/>
              <a:t>agro</a:t>
            </a:r>
            <a:r>
              <a:rPr lang="en-US" i="1" dirty="0"/>
              <a:t>-phenological data, resistance to pathogens,</a:t>
            </a:r>
          </a:p>
          <a:p>
            <a:r>
              <a:rPr lang="en-US" b="1" i="1" dirty="0"/>
              <a:t>Plant-soil dynamics and interactions</a:t>
            </a:r>
            <a:r>
              <a:rPr lang="en-US" i="1" dirty="0"/>
              <a:t>: carbon and nitrogen soil-plant dynamics, microbiological and -omics,</a:t>
            </a:r>
            <a:endParaRPr lang="it-IT" i="1" dirty="0">
              <a:ea typeface="+mn-lt"/>
              <a:cs typeface="+mn-lt"/>
            </a:endParaRPr>
          </a:p>
          <a:p>
            <a:r>
              <a:rPr lang="it-IT" i="1" dirty="0">
                <a:ea typeface="+mn-lt"/>
                <a:cs typeface="+mn-lt"/>
              </a:rPr>
              <a:t>…</a:t>
            </a:r>
          </a:p>
          <a:p>
            <a:r>
              <a:rPr lang="en-GB" i="1" dirty="0">
                <a:ea typeface="+mn-lt"/>
                <a:cs typeface="+mn-lt"/>
              </a:rPr>
              <a:t>Biochar degradation consequence </a:t>
            </a:r>
            <a:r>
              <a:rPr lang="it-IT" i="1" dirty="0">
                <a:ea typeface="+mn-lt"/>
                <a:cs typeface="+mn-lt"/>
              </a:rPr>
              <a:t>(e.g. </a:t>
            </a:r>
            <a:r>
              <a:rPr lang="en-GB" i="1" dirty="0">
                <a:ea typeface="+mn-lt"/>
                <a:cs typeface="+mn-lt"/>
              </a:rPr>
              <a:t>particular matter</a:t>
            </a:r>
            <a:r>
              <a:rPr lang="it-IT" i="1" dirty="0">
                <a:ea typeface="+mn-lt"/>
                <a:cs typeface="+mn-lt"/>
              </a:rPr>
              <a:t>)</a:t>
            </a:r>
          </a:p>
          <a:p>
            <a:r>
              <a:rPr lang="it-IT" i="1" dirty="0">
                <a:ea typeface="+mn-lt"/>
                <a:cs typeface="+mn-lt"/>
              </a:rPr>
              <a:t>Biochar and interaction with air and water: </a:t>
            </a:r>
            <a:r>
              <a:rPr lang="it-IT" i="1" dirty="0" err="1">
                <a:ea typeface="+mn-lt"/>
                <a:cs typeface="+mn-lt"/>
              </a:rPr>
              <a:t>leaching</a:t>
            </a:r>
            <a:r>
              <a:rPr lang="it-IT" i="1" dirty="0">
                <a:ea typeface="+mn-lt"/>
                <a:cs typeface="+mn-lt"/>
              </a:rPr>
              <a:t>, polveri sottili, </a:t>
            </a:r>
          </a:p>
        </p:txBody>
      </p:sp>
      <p:pic>
        <p:nvPicPr>
          <p:cNvPr id="4" name="Picture 9">
            <a:extLst>
              <a:ext uri="{FF2B5EF4-FFF2-40B4-BE49-F238E27FC236}">
                <a16:creationId xmlns:a16="http://schemas.microsoft.com/office/drawing/2014/main" id="{A2B93BE0-BB00-4964-8265-3B7161F7A2BB}"/>
              </a:ext>
            </a:extLst>
          </p:cNvPr>
          <p:cNvPicPr>
            <a:picLocks noChangeAspect="1"/>
          </p:cNvPicPr>
          <p:nvPr/>
        </p:nvPicPr>
        <p:blipFill>
          <a:blip r:embed="rId2" cstate="print"/>
          <a:stretch>
            <a:fillRect/>
          </a:stretch>
        </p:blipFill>
        <p:spPr>
          <a:xfrm>
            <a:off x="11325639" y="6539406"/>
            <a:ext cx="838200" cy="295275"/>
          </a:xfrm>
          <a:prstGeom prst="rect">
            <a:avLst/>
          </a:prstGeom>
        </p:spPr>
      </p:pic>
      <p:sp>
        <p:nvSpPr>
          <p:cNvPr id="5" name="CasellaDiTesto 4">
            <a:extLst>
              <a:ext uri="{FF2B5EF4-FFF2-40B4-BE49-F238E27FC236}">
                <a16:creationId xmlns:a16="http://schemas.microsoft.com/office/drawing/2014/main" id="{75D0C34A-8FAB-4698-A488-6083736BC61E}"/>
              </a:ext>
            </a:extLst>
          </p:cNvPr>
          <p:cNvSpPr txBox="1"/>
          <p:nvPr/>
        </p:nvSpPr>
        <p:spPr>
          <a:xfrm>
            <a:off x="485400" y="5104909"/>
            <a:ext cx="11221200" cy="923330"/>
          </a:xfrm>
          <a:prstGeom prst="rect">
            <a:avLst/>
          </a:prstGeom>
          <a:noFill/>
          <a:ln>
            <a:solidFill>
              <a:schemeClr val="tx1"/>
            </a:solidFill>
          </a:ln>
        </p:spPr>
        <p:txBody>
          <a:bodyPr wrap="square" rtlCol="0" anchor="t">
            <a:spAutoFit/>
          </a:bodyPr>
          <a:lstStyle/>
          <a:p>
            <a:r>
              <a:rPr lang="en-GB" dirty="0"/>
              <a:t>Planned activities or potential experimental activities</a:t>
            </a:r>
          </a:p>
          <a:p>
            <a:r>
              <a:rPr lang="en-GB" i="1" dirty="0">
                <a:ea typeface="+mn-lt"/>
                <a:cs typeface="+mn-lt"/>
              </a:rPr>
              <a:t>Please describe the planned activities (such as changing in the condition of the soil, experimental devices etc) including possibly the related timing</a:t>
            </a:r>
          </a:p>
        </p:txBody>
      </p:sp>
    </p:spTree>
    <p:extLst>
      <p:ext uri="{BB962C8B-B14F-4D97-AF65-F5344CB8AC3E}">
        <p14:creationId xmlns:p14="http://schemas.microsoft.com/office/powerpoint/2010/main" val="666814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011D6A95-29CD-4E78-B583-B0FF3001E1BA}"/>
              </a:ext>
            </a:extLst>
          </p:cNvPr>
          <p:cNvSpPr txBox="1"/>
          <p:nvPr/>
        </p:nvSpPr>
        <p:spPr>
          <a:xfrm>
            <a:off x="485400" y="308044"/>
            <a:ext cx="11221200" cy="4801314"/>
          </a:xfrm>
          <a:prstGeom prst="rect">
            <a:avLst/>
          </a:prstGeom>
          <a:noFill/>
          <a:ln>
            <a:solidFill>
              <a:schemeClr val="tx1"/>
            </a:solidFill>
          </a:ln>
        </p:spPr>
        <p:txBody>
          <a:bodyPr wrap="square" rtlCol="0" anchor="t">
            <a:spAutoFit/>
          </a:bodyPr>
          <a:lstStyle/>
          <a:p>
            <a:r>
              <a:rPr lang="en-US" sz="2000" b="1" cap="small" dirty="0"/>
              <a:t>Measured parameters</a:t>
            </a:r>
          </a:p>
          <a:p>
            <a:r>
              <a:rPr lang="en-US" i="1" dirty="0"/>
              <a:t>List here the parameters that you periodically measure in relation to the purpose of the experiment.</a:t>
            </a:r>
          </a:p>
          <a:p>
            <a:endParaRPr lang="en-US" i="1" dirty="0"/>
          </a:p>
          <a:p>
            <a:r>
              <a:rPr lang="it-IT" b="1" u="sng" dirty="0"/>
              <a:t>AIR</a:t>
            </a:r>
          </a:p>
          <a:p>
            <a:r>
              <a:rPr lang="en-GB" i="1" dirty="0">
                <a:ea typeface="+mn-lt"/>
                <a:cs typeface="+mn-lt"/>
              </a:rPr>
              <a:t>Biochar degradation consequence </a:t>
            </a:r>
            <a:r>
              <a:rPr lang="it-IT" i="1" dirty="0">
                <a:ea typeface="+mn-lt"/>
                <a:cs typeface="+mn-lt"/>
              </a:rPr>
              <a:t>(e.g. </a:t>
            </a:r>
            <a:r>
              <a:rPr lang="en-GB" i="1" dirty="0">
                <a:ea typeface="+mn-lt"/>
                <a:cs typeface="+mn-lt"/>
              </a:rPr>
              <a:t>particular matter</a:t>
            </a:r>
            <a:r>
              <a:rPr lang="it-IT" i="1" dirty="0">
                <a:ea typeface="+mn-lt"/>
                <a:cs typeface="+mn-lt"/>
              </a:rPr>
              <a:t>)</a:t>
            </a:r>
          </a:p>
          <a:p>
            <a:r>
              <a:rPr lang="en-US" i="1" dirty="0"/>
              <a:t>Carbon dynamics: soil respiration with and without biochar ....</a:t>
            </a:r>
          </a:p>
          <a:p>
            <a:r>
              <a:rPr lang="it-IT" b="1" u="sng" dirty="0">
                <a:ea typeface="+mn-lt"/>
                <a:cs typeface="+mn-lt"/>
              </a:rPr>
              <a:t>WATER</a:t>
            </a:r>
          </a:p>
          <a:p>
            <a:r>
              <a:rPr lang="it-IT" i="1" dirty="0">
                <a:ea typeface="+mn-lt"/>
                <a:cs typeface="+mn-lt"/>
              </a:rPr>
              <a:t>Biochar interaction with water: </a:t>
            </a:r>
            <a:r>
              <a:rPr lang="it-IT" i="1" dirty="0" err="1">
                <a:ea typeface="+mn-lt"/>
                <a:cs typeface="+mn-lt"/>
              </a:rPr>
              <a:t>leaching</a:t>
            </a:r>
            <a:endParaRPr lang="it-IT" i="1" dirty="0">
              <a:ea typeface="+mn-lt"/>
              <a:cs typeface="+mn-lt"/>
            </a:endParaRPr>
          </a:p>
          <a:p>
            <a:r>
              <a:rPr lang="it-IT" b="1" u="sng" dirty="0">
                <a:ea typeface="+mn-lt"/>
                <a:cs typeface="+mn-lt"/>
              </a:rPr>
              <a:t>SOIL</a:t>
            </a:r>
          </a:p>
          <a:p>
            <a:r>
              <a:rPr lang="en-US" i="1" dirty="0"/>
              <a:t>Soil analysis and interactions with biochar: soil analysis at T0, periodic soil analysis, pH, water retention ....</a:t>
            </a:r>
          </a:p>
          <a:p>
            <a:r>
              <a:rPr lang="en-US" i="1" dirty="0"/>
              <a:t>Biochar dynamics and matrices: degradation of biochar, soil carbon contribution ....</a:t>
            </a:r>
          </a:p>
          <a:p>
            <a:r>
              <a:rPr lang="en-US" i="1" dirty="0"/>
              <a:t>Plant-soil dynamics and interactions: carbon and nitrogen soil-plant dynamics, microbiological and -omics,</a:t>
            </a:r>
            <a:r>
              <a:rPr lang="it-IT" i="1" dirty="0">
                <a:ea typeface="+mn-lt"/>
                <a:cs typeface="+mn-lt"/>
              </a:rPr>
              <a:t>…</a:t>
            </a:r>
          </a:p>
          <a:p>
            <a:r>
              <a:rPr lang="it-IT" b="1" u="sng" dirty="0">
                <a:ea typeface="+mn-lt"/>
                <a:cs typeface="+mn-lt"/>
              </a:rPr>
              <a:t>OTHER</a:t>
            </a:r>
          </a:p>
          <a:p>
            <a:r>
              <a:rPr lang="en-US" i="1" dirty="0"/>
              <a:t>Field conditions: rainfall / meteorological data,</a:t>
            </a:r>
          </a:p>
          <a:p>
            <a:r>
              <a:rPr lang="en-US" i="1" dirty="0"/>
              <a:t>Production data: nutritional status of the plant ..... quality and quantity (product, pruning ...), organoleptic data on product quality</a:t>
            </a:r>
          </a:p>
          <a:p>
            <a:r>
              <a:rPr lang="en-US" i="1" dirty="0"/>
              <a:t>Other production parameters: </a:t>
            </a:r>
            <a:r>
              <a:rPr lang="en-US" i="1" dirty="0" err="1"/>
              <a:t>agro</a:t>
            </a:r>
            <a:r>
              <a:rPr lang="en-US" i="1" dirty="0"/>
              <a:t>-phenological data, resistance to pathogens,</a:t>
            </a:r>
          </a:p>
        </p:txBody>
      </p:sp>
      <p:pic>
        <p:nvPicPr>
          <p:cNvPr id="4" name="Picture 9">
            <a:extLst>
              <a:ext uri="{FF2B5EF4-FFF2-40B4-BE49-F238E27FC236}">
                <a16:creationId xmlns:a16="http://schemas.microsoft.com/office/drawing/2014/main" id="{A2B93BE0-BB00-4964-8265-3B7161F7A2BB}"/>
              </a:ext>
            </a:extLst>
          </p:cNvPr>
          <p:cNvPicPr>
            <a:picLocks noChangeAspect="1"/>
          </p:cNvPicPr>
          <p:nvPr/>
        </p:nvPicPr>
        <p:blipFill>
          <a:blip r:embed="rId2" cstate="print"/>
          <a:stretch>
            <a:fillRect/>
          </a:stretch>
        </p:blipFill>
        <p:spPr>
          <a:xfrm>
            <a:off x="11325639" y="6539406"/>
            <a:ext cx="838200" cy="295275"/>
          </a:xfrm>
          <a:prstGeom prst="rect">
            <a:avLst/>
          </a:prstGeom>
        </p:spPr>
      </p:pic>
      <p:sp>
        <p:nvSpPr>
          <p:cNvPr id="6" name="CasellaDiTesto 5">
            <a:extLst>
              <a:ext uri="{FF2B5EF4-FFF2-40B4-BE49-F238E27FC236}">
                <a16:creationId xmlns:a16="http://schemas.microsoft.com/office/drawing/2014/main" id="{8E480963-E347-4E7F-90E9-3DDE6D88860B}"/>
              </a:ext>
            </a:extLst>
          </p:cNvPr>
          <p:cNvSpPr txBox="1"/>
          <p:nvPr/>
        </p:nvSpPr>
        <p:spPr>
          <a:xfrm>
            <a:off x="485400" y="5362717"/>
            <a:ext cx="11221200" cy="954107"/>
          </a:xfrm>
          <a:prstGeom prst="rect">
            <a:avLst/>
          </a:prstGeom>
          <a:noFill/>
          <a:ln>
            <a:solidFill>
              <a:schemeClr val="tx1"/>
            </a:solidFill>
          </a:ln>
        </p:spPr>
        <p:txBody>
          <a:bodyPr wrap="square" rtlCol="0" anchor="t">
            <a:spAutoFit/>
          </a:bodyPr>
          <a:lstStyle/>
          <a:p>
            <a:r>
              <a:rPr lang="en-GB" sz="2000" b="1" cap="small" dirty="0"/>
              <a:t>Planned activities or potential experimental activities</a:t>
            </a:r>
          </a:p>
          <a:p>
            <a:r>
              <a:rPr lang="en-GB" i="1" dirty="0">
                <a:ea typeface="+mn-lt"/>
                <a:cs typeface="+mn-lt"/>
              </a:rPr>
              <a:t>Please describe the planned activities (such as changing in the condition of the soil, experimental devices etc) including possibly the related timing</a:t>
            </a:r>
          </a:p>
        </p:txBody>
      </p:sp>
    </p:spTree>
    <p:extLst>
      <p:ext uri="{BB962C8B-B14F-4D97-AF65-F5344CB8AC3E}">
        <p14:creationId xmlns:p14="http://schemas.microsoft.com/office/powerpoint/2010/main" val="4153586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011D6A95-29CD-4E78-B583-B0FF3001E1BA}"/>
              </a:ext>
            </a:extLst>
          </p:cNvPr>
          <p:cNvSpPr txBox="1"/>
          <p:nvPr/>
        </p:nvSpPr>
        <p:spPr>
          <a:xfrm>
            <a:off x="485400" y="871789"/>
            <a:ext cx="11221200" cy="4247317"/>
          </a:xfrm>
          <a:prstGeom prst="rect">
            <a:avLst/>
          </a:prstGeom>
          <a:noFill/>
        </p:spPr>
        <p:txBody>
          <a:bodyPr wrap="square" rtlCol="0" anchor="t">
            <a:spAutoFit/>
          </a:bodyPr>
          <a:lstStyle/>
          <a:p>
            <a:r>
              <a:rPr lang="en-US" sz="2000" b="1" cap="small" dirty="0">
                <a:cs typeface="Calibri"/>
              </a:rPr>
              <a:t>Presentation of the working group</a:t>
            </a:r>
          </a:p>
          <a:p>
            <a:endParaRPr lang="en-US" dirty="0">
              <a:cs typeface="Calibri"/>
            </a:endParaRPr>
          </a:p>
          <a:p>
            <a:r>
              <a:rPr lang="en-US" i="1" dirty="0">
                <a:cs typeface="Calibri"/>
              </a:rPr>
              <a:t>Please describe the group that conducts and supports the experiment. Indicate any collaboration with Universities, Ministries, and any received funding from privates, EU project etc.</a:t>
            </a:r>
          </a:p>
          <a:p>
            <a:endParaRPr lang="en-US" dirty="0">
              <a:cs typeface="Calibri"/>
            </a:endParaRPr>
          </a:p>
          <a:p>
            <a:r>
              <a:rPr lang="en-US" i="1" dirty="0">
                <a:cs typeface="Calibri"/>
              </a:rPr>
              <a:t>Bibliography and publications of the experiment, online information material, websites</a:t>
            </a:r>
          </a:p>
          <a:p>
            <a:endParaRPr lang="en-US" i="1" dirty="0">
              <a:cs typeface="Calibri"/>
            </a:endParaRPr>
          </a:p>
          <a:p>
            <a:endParaRPr lang="en-US" i="1" dirty="0">
              <a:cs typeface="Calibri"/>
            </a:endParaRPr>
          </a:p>
          <a:p>
            <a:r>
              <a:rPr lang="en-US" i="1" dirty="0">
                <a:cs typeface="Calibri"/>
              </a:rPr>
              <a:t>Contacts</a:t>
            </a:r>
          </a:p>
          <a:p>
            <a:endParaRPr lang="en-US" i="1" dirty="0">
              <a:cs typeface="Calibri"/>
            </a:endParaRPr>
          </a:p>
          <a:p>
            <a:endParaRPr lang="en-US" i="1" dirty="0">
              <a:cs typeface="Calibri"/>
            </a:endParaRPr>
          </a:p>
          <a:p>
            <a:r>
              <a:rPr lang="en-US" i="1" dirty="0">
                <a:cs typeface="Calibri"/>
              </a:rPr>
              <a:t>Logos</a:t>
            </a:r>
          </a:p>
          <a:p>
            <a:endParaRPr lang="en-US" dirty="0">
              <a:cs typeface="Calibri"/>
            </a:endParaRPr>
          </a:p>
          <a:p>
            <a:endParaRPr lang="en-US" dirty="0">
              <a:cs typeface="Calibri"/>
            </a:endParaRPr>
          </a:p>
          <a:p>
            <a:endParaRPr lang="en-US" dirty="0">
              <a:cs typeface="Calibri"/>
            </a:endParaRPr>
          </a:p>
        </p:txBody>
      </p:sp>
      <p:sp>
        <p:nvSpPr>
          <p:cNvPr id="6" name="TextBox 5">
            <a:extLst>
              <a:ext uri="{FF2B5EF4-FFF2-40B4-BE49-F238E27FC236}">
                <a16:creationId xmlns:a16="http://schemas.microsoft.com/office/drawing/2014/main" id="{7F017A2E-0DF9-40FE-BA88-A5E61C6CFBBE}"/>
              </a:ext>
            </a:extLst>
          </p:cNvPr>
          <p:cNvSpPr txBox="1"/>
          <p:nvPr/>
        </p:nvSpPr>
        <p:spPr>
          <a:xfrm>
            <a:off x="2087366" y="6563932"/>
            <a:ext cx="8017267"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t>This work is distributed under license </a:t>
            </a:r>
            <a:r>
              <a:rPr lang="en-US" sz="1000" dirty="0">
                <a:hlinkClick r:id="rId2"/>
              </a:rPr>
              <a:t>Creative Commons </a:t>
            </a:r>
            <a:r>
              <a:rPr lang="en-US" sz="1000" dirty="0" err="1">
                <a:hlinkClick r:id="rId2"/>
              </a:rPr>
              <a:t>Attribuzione</a:t>
            </a:r>
            <a:r>
              <a:rPr lang="en-US" sz="1000" dirty="0">
                <a:hlinkClick r:id="rId2"/>
              </a:rPr>
              <a:t> - Non </a:t>
            </a:r>
            <a:r>
              <a:rPr lang="en-US" sz="1000" dirty="0" err="1">
                <a:hlinkClick r:id="rId2"/>
              </a:rPr>
              <a:t>commerciale</a:t>
            </a:r>
            <a:r>
              <a:rPr lang="en-US" sz="1000" dirty="0">
                <a:hlinkClick r:id="rId2"/>
              </a:rPr>
              <a:t> - </a:t>
            </a:r>
            <a:r>
              <a:rPr lang="en-US" sz="1000" dirty="0" err="1">
                <a:hlinkClick r:id="rId2"/>
              </a:rPr>
              <a:t>Condividi</a:t>
            </a:r>
            <a:r>
              <a:rPr lang="en-US" sz="1000" dirty="0">
                <a:hlinkClick r:id="rId2"/>
              </a:rPr>
              <a:t> </a:t>
            </a:r>
            <a:r>
              <a:rPr lang="en-US" sz="1000" dirty="0" err="1">
                <a:hlinkClick r:id="rId2"/>
              </a:rPr>
              <a:t>allo</a:t>
            </a:r>
            <a:r>
              <a:rPr lang="en-US" sz="1000" dirty="0">
                <a:hlinkClick r:id="rId2"/>
              </a:rPr>
              <a:t> </a:t>
            </a:r>
            <a:r>
              <a:rPr lang="en-US" sz="1000" dirty="0" err="1">
                <a:hlinkClick r:id="rId2"/>
              </a:rPr>
              <a:t>stesso</a:t>
            </a:r>
            <a:r>
              <a:rPr lang="en-US" sz="1000" dirty="0">
                <a:hlinkClick r:id="rId2"/>
              </a:rPr>
              <a:t> modo 3.0 </a:t>
            </a:r>
            <a:r>
              <a:rPr lang="en-US" sz="1000" dirty="0" err="1">
                <a:hlinkClick r:id="rId2"/>
              </a:rPr>
              <a:t>Unported</a:t>
            </a:r>
            <a:r>
              <a:rPr lang="en-US" sz="1000" dirty="0"/>
              <a:t>.</a:t>
            </a:r>
          </a:p>
        </p:txBody>
      </p:sp>
      <p:pic>
        <p:nvPicPr>
          <p:cNvPr id="5" name="Picture 9">
            <a:extLst>
              <a:ext uri="{FF2B5EF4-FFF2-40B4-BE49-F238E27FC236}">
                <a16:creationId xmlns:a16="http://schemas.microsoft.com/office/drawing/2014/main" id="{C757BA09-3486-42D6-859A-A04E9C9D6AB3}"/>
              </a:ext>
            </a:extLst>
          </p:cNvPr>
          <p:cNvPicPr>
            <a:picLocks noChangeAspect="1"/>
          </p:cNvPicPr>
          <p:nvPr/>
        </p:nvPicPr>
        <p:blipFill>
          <a:blip r:embed="rId3" cstate="print"/>
          <a:stretch>
            <a:fillRect/>
          </a:stretch>
        </p:blipFill>
        <p:spPr>
          <a:xfrm>
            <a:off x="11325639" y="6539406"/>
            <a:ext cx="838200" cy="295275"/>
          </a:xfrm>
          <a:prstGeom prst="rect">
            <a:avLst/>
          </a:prstGeom>
        </p:spPr>
      </p:pic>
    </p:spTree>
    <p:extLst>
      <p:ext uri="{BB962C8B-B14F-4D97-AF65-F5344CB8AC3E}">
        <p14:creationId xmlns:p14="http://schemas.microsoft.com/office/powerpoint/2010/main" val="280269652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764</TotalTime>
  <Words>714</Words>
  <Application>Microsoft Office PowerPoint</Application>
  <PresentationFormat>Widescreen</PresentationFormat>
  <Paragraphs>83</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Calibri</vt:lpstr>
      <vt:lpstr>Calibri Light</vt:lpstr>
      <vt:lpstr>Tema di Office</vt:lpstr>
      <vt:lpstr>Formatting template instructions</vt:lpstr>
      <vt:lpstr>Project name, localization [region/city, country]</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Nome del sito / progetto</dc:title>
  <dc:creator>Carlotta Carlini</dc:creator>
  <cp:lastModifiedBy>Carlotta Carlini - carlotta.carlini@studio.unibo.it</cp:lastModifiedBy>
  <cp:revision>192</cp:revision>
  <dcterms:created xsi:type="dcterms:W3CDTF">2020-02-20T08:33:05Z</dcterms:created>
  <dcterms:modified xsi:type="dcterms:W3CDTF">2020-02-28T11:48:57Z</dcterms:modified>
</cp:coreProperties>
</file>