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notesMasterIdLst>
    <p:notesMasterId r:id="rId15"/>
  </p:notesMasterIdLst>
  <p:sldIdLst>
    <p:sldId id="263" r:id="rId4"/>
    <p:sldId id="264" r:id="rId5"/>
    <p:sldId id="306" r:id="rId6"/>
    <p:sldId id="277" r:id="rId7"/>
    <p:sldId id="271" r:id="rId8"/>
    <p:sldId id="299" r:id="rId9"/>
    <p:sldId id="293" r:id="rId10"/>
    <p:sldId id="303" r:id="rId11"/>
    <p:sldId id="285" r:id="rId12"/>
    <p:sldId id="288" r:id="rId13"/>
    <p:sldId id="27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C5E1C0F-8D1C-4A4C-8E04-8BA3A3F9093A}">
          <p14:sldIdLst>
            <p14:sldId id="263"/>
            <p14:sldId id="264"/>
            <p14:sldId id="306"/>
            <p14:sldId id="277"/>
            <p14:sldId id="271"/>
            <p14:sldId id="299"/>
            <p14:sldId id="293"/>
            <p14:sldId id="303"/>
            <p14:sldId id="285"/>
            <p14:sldId id="288"/>
          </p14:sldIdLst>
        </p14:section>
        <p14:section name="Sezione senza titolo" id="{8D1909BE-034E-41F3-BA3A-41CCB77BC797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  <a:srgbClr val="040404"/>
    <a:srgbClr val="74BDAD"/>
    <a:srgbClr val="97CEB6"/>
    <a:srgbClr val="DA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04" autoAdjust="0"/>
  </p:normalViewPr>
  <p:slideViewPr>
    <p:cSldViewPr showGuides="1">
      <p:cViewPr varScale="1">
        <p:scale>
          <a:sx n="78" d="100"/>
          <a:sy n="78" d="100"/>
        </p:scale>
        <p:origin x="110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4358-2B3C-49AD-93D0-07DFC9C116F1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FFD3D-5A6D-4441-8527-CB5253B8DA4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2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6FFD3D-5A6D-4441-8527-CB5253B8DA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78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FD3D-5A6D-4441-8527-CB5253B8DA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9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FD3D-5A6D-4441-8527-CB5253B8DA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70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FD3D-5A6D-4441-8527-CB5253B8DA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2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FFD3D-5A6D-4441-8527-CB5253B8DA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34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51851" y="548680"/>
            <a:ext cx="6913364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4751917" y="5379814"/>
            <a:ext cx="7008283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4751918" y="5877942"/>
            <a:ext cx="7105649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989138"/>
            <a:ext cx="11233149" cy="3744118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+mn-lt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1412875"/>
            <a:ext cx="11233149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911026" y="2781300"/>
            <a:ext cx="10369551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1" y="1412876"/>
            <a:ext cx="11233149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534584" y="1700809"/>
            <a:ext cx="9122833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27051" y="476674"/>
            <a:ext cx="11233149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487488" y="2780928"/>
            <a:ext cx="9217024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39483" y="3573017"/>
            <a:ext cx="9313035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90651" y="4725144"/>
            <a:ext cx="9410700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4367808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7408" y="2060848"/>
            <a:ext cx="2886200" cy="213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704512" y="5805264"/>
            <a:ext cx="1152128" cy="85223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4AE421-09DA-412D-AAD7-5E65002B1FDA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‹N›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4175787" y="6453336"/>
            <a:ext cx="384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55734" y="548680"/>
            <a:ext cx="2480532" cy="18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twitter.com/Unibo" TargetMode="External"/><Relationship Id="rId3" Type="http://schemas.openxmlformats.org/officeDocument/2006/relationships/hyperlink" Target="https://www.facebook.com/unibo.it" TargetMode="External"/><Relationship Id="rId7" Type="http://schemas.openxmlformats.org/officeDocument/2006/relationships/hyperlink" Target="https://www.linkedin.com/school/unibo/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s://www.unibo.it/en/homepage" TargetMode="External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hyperlink" Target="https://www.tiktok.com/login?redirect_url=https%3A%2F%2Fwww.tiktok.com%2F%40joinunibo%3F_t%3D8k0c7yO3BLs%26_r%3D1&amp;lang=en&amp;enter_method=mandatory" TargetMode="External"/><Relationship Id="rId5" Type="http://schemas.openxmlformats.org/officeDocument/2006/relationships/hyperlink" Target="https://www.instagram.com/unibo/" TargetMode="External"/><Relationship Id="rId15" Type="http://schemas.openxmlformats.org/officeDocument/2006/relationships/hyperlink" Target="https://www.youtube.com/user/UniBologna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spreaker.com/user/universita-di-bologna--14289852" TargetMode="Externa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556710" y="1305218"/>
            <a:ext cx="5026024" cy="49680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040404"/>
                </a:solidFill>
              </a:rPr>
              <a:t>The University is currently involved in: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13 Erasmus Plus Capacity Building Higher Education projects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1 Erasmus Plus Capacity Building Youth project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1 Erasmus Plus Capacity Building VET project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2 projects funded by the DG International Partnerships of the European Commission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3 recent training and technical assistance initiatives with a coordinating role and funded by the Italian Agency for Development Cooperation (AICS) </a:t>
            </a:r>
          </a:p>
          <a:p>
            <a:endParaRPr lang="it-IT" sz="800" dirty="0">
              <a:solidFill>
                <a:srgbClr val="040404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" y="126064"/>
            <a:ext cx="926672" cy="926672"/>
          </a:xfrm>
          <a:prstGeom prst="rect">
            <a:avLst/>
          </a:prstGeom>
        </p:spPr>
      </p:pic>
      <p:sp>
        <p:nvSpPr>
          <p:cNvPr id="5" name="Segnaposto testo 2"/>
          <p:cNvSpPr txBox="1">
            <a:spLocks/>
          </p:cNvSpPr>
          <p:nvPr/>
        </p:nvSpPr>
        <p:spPr>
          <a:xfrm>
            <a:off x="6450468" y="1115018"/>
            <a:ext cx="5184576" cy="478807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solidFill>
                <a:srgbClr val="040404"/>
              </a:solidFill>
            </a:endParaRPr>
          </a:p>
          <a:p>
            <a:endParaRPr lang="it-IT" sz="800" dirty="0">
              <a:solidFill>
                <a:srgbClr val="040404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“Italian Support for University Education in Somalia”, initiative financed by AICS </a:t>
            </a:r>
            <a:endParaRPr lang="it-IT" dirty="0">
              <a:solidFill>
                <a:srgbClr val="040404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8 projects funded by the Italian Agency for Development Cooperation within the framework of programs for Civil Society Organizations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7 NGO projects funded by the Emilia-Romagna Region for decentralized cooperation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404"/>
                </a:solidFill>
              </a:rPr>
              <a:t> 3 “Intra-Africa </a:t>
            </a:r>
            <a:r>
              <a:rPr lang="it-IT" dirty="0" err="1">
                <a:solidFill>
                  <a:srgbClr val="040404"/>
                </a:solidFill>
              </a:rPr>
              <a:t>mobility</a:t>
            </a:r>
            <a:r>
              <a:rPr lang="it-IT" dirty="0">
                <a:solidFill>
                  <a:srgbClr val="040404"/>
                </a:solidFill>
              </a:rPr>
              <a:t>” European projects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10 international development cooperation initiatives in Africa, South America and Asia funded by UNIBO under UNIBO Global South Program </a:t>
            </a:r>
            <a:endParaRPr lang="it-IT" sz="1000" dirty="0">
              <a:solidFill>
                <a:srgbClr val="040404"/>
              </a:solidFill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>
          <a:xfrm>
            <a:off x="670736" y="6217407"/>
            <a:ext cx="10676962" cy="2520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rgbClr val="74BDAD"/>
                </a:solidFill>
              </a:rPr>
              <a:t>UNIBO4REFUGEES E UNI-CO-RE (UNIVERSITY CORRIDORS FOR REFUGEES – ETHIOPIA – UNIBO)</a:t>
            </a:r>
          </a:p>
          <a:p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hape 223"/>
          <p:cNvSpPr/>
          <p:nvPr/>
        </p:nvSpPr>
        <p:spPr>
          <a:xfrm flipV="1">
            <a:off x="6096000" y="1736359"/>
            <a:ext cx="0" cy="4032447"/>
          </a:xfrm>
          <a:prstGeom prst="line">
            <a:avLst/>
          </a:prstGeom>
          <a:ln w="12700">
            <a:solidFill>
              <a:srgbClr val="74BDA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6122C30C-EBB5-4F11-BCB6-BC2A2D09698E}"/>
              </a:ext>
            </a:extLst>
          </p:cNvPr>
          <p:cNvSpPr txBox="1">
            <a:spLocks/>
          </p:cNvSpPr>
          <p:nvPr/>
        </p:nvSpPr>
        <p:spPr>
          <a:xfrm>
            <a:off x="1170223" y="392511"/>
            <a:ext cx="8994539" cy="4081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SOCIAL ENGAGEMENT, COOPERATION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3232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A4CFEE-D293-4CB0-9DF5-4EEE91D522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  <p:pic>
        <p:nvPicPr>
          <p:cNvPr id="4" name="Immagine 3">
            <a:hlinkClick r:id="rId3"/>
            <a:extLst>
              <a:ext uri="{FF2B5EF4-FFF2-40B4-BE49-F238E27FC236}">
                <a16:creationId xmlns:a16="http://schemas.microsoft.com/office/drawing/2014/main" id="{7805C4A1-B983-49FD-90FF-75EAD8D84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364" y="3451987"/>
            <a:ext cx="536449" cy="536449"/>
          </a:xfrm>
          <a:prstGeom prst="rect">
            <a:avLst/>
          </a:prstGeom>
        </p:spPr>
      </p:pic>
      <p:pic>
        <p:nvPicPr>
          <p:cNvPr id="5" name="Immagine 4">
            <a:hlinkClick r:id="rId5"/>
            <a:extLst>
              <a:ext uri="{FF2B5EF4-FFF2-40B4-BE49-F238E27FC236}">
                <a16:creationId xmlns:a16="http://schemas.microsoft.com/office/drawing/2014/main" id="{792FB900-C078-409C-8E0B-D4CE43C1C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3366" y="3451987"/>
            <a:ext cx="542545" cy="542545"/>
          </a:xfrm>
          <a:prstGeom prst="rect">
            <a:avLst/>
          </a:prstGeom>
        </p:spPr>
      </p:pic>
      <p:pic>
        <p:nvPicPr>
          <p:cNvPr id="6" name="Immagine 5">
            <a:hlinkClick r:id="rId7"/>
            <a:extLst>
              <a:ext uri="{FF2B5EF4-FFF2-40B4-BE49-F238E27FC236}">
                <a16:creationId xmlns:a16="http://schemas.microsoft.com/office/drawing/2014/main" id="{C0B7F2A7-EDEE-4499-BD2F-ED8EBD02D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657" y="4264959"/>
            <a:ext cx="542545" cy="542545"/>
          </a:xfrm>
          <a:prstGeom prst="rect">
            <a:avLst/>
          </a:prstGeom>
        </p:spPr>
      </p:pic>
      <p:pic>
        <p:nvPicPr>
          <p:cNvPr id="7" name="Immagine 6">
            <a:hlinkClick r:id="rId9"/>
            <a:extLst>
              <a:ext uri="{FF2B5EF4-FFF2-40B4-BE49-F238E27FC236}">
                <a16:creationId xmlns:a16="http://schemas.microsoft.com/office/drawing/2014/main" id="{4018699C-9676-47E5-B5CE-16A8156C55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9862" y="4260648"/>
            <a:ext cx="543810" cy="543810"/>
          </a:xfrm>
          <a:prstGeom prst="rect">
            <a:avLst/>
          </a:prstGeom>
        </p:spPr>
      </p:pic>
      <p:pic>
        <p:nvPicPr>
          <p:cNvPr id="8" name="Immagine 7">
            <a:hlinkClick r:id="rId11"/>
            <a:extLst>
              <a:ext uri="{FF2B5EF4-FFF2-40B4-BE49-F238E27FC236}">
                <a16:creationId xmlns:a16="http://schemas.microsoft.com/office/drawing/2014/main" id="{1F2B8FF9-69D2-4BF9-B8B2-9696BA511A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79464" y="3451987"/>
            <a:ext cx="542545" cy="542545"/>
          </a:xfrm>
          <a:prstGeom prst="rect">
            <a:avLst/>
          </a:prstGeom>
        </p:spPr>
      </p:pic>
      <p:pic>
        <p:nvPicPr>
          <p:cNvPr id="9" name="Immagine 8">
            <a:hlinkClick r:id="rId13"/>
            <a:extLst>
              <a:ext uri="{FF2B5EF4-FFF2-40B4-BE49-F238E27FC236}">
                <a16:creationId xmlns:a16="http://schemas.microsoft.com/office/drawing/2014/main" id="{71691957-1CCB-4D72-95CA-12DED83932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4499" y="4264959"/>
            <a:ext cx="539498" cy="539498"/>
          </a:xfrm>
          <a:prstGeom prst="rect">
            <a:avLst/>
          </a:prstGeom>
        </p:spPr>
      </p:pic>
      <p:pic>
        <p:nvPicPr>
          <p:cNvPr id="10" name="Immagine 9">
            <a:hlinkClick r:id="rId15"/>
            <a:extLst>
              <a:ext uri="{FF2B5EF4-FFF2-40B4-BE49-F238E27FC236}">
                <a16:creationId xmlns:a16="http://schemas.microsoft.com/office/drawing/2014/main" id="{3746B1C3-C580-4367-96EE-3D0B56A392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7266" y="3451987"/>
            <a:ext cx="542545" cy="54254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2E12FC-7AD7-44E8-832C-E7E0304019A4}"/>
              </a:ext>
            </a:extLst>
          </p:cNvPr>
          <p:cNvSpPr txBox="1"/>
          <p:nvPr/>
        </p:nvSpPr>
        <p:spPr>
          <a:xfrm>
            <a:off x="1434248" y="2802042"/>
            <a:ext cx="1661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BD2B0B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www.unibo.it</a:t>
            </a:r>
            <a:endParaRPr lang="it-IT" sz="2000" dirty="0">
              <a:solidFill>
                <a:srgbClr val="BD2B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4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"/>
          <p:cNvSpPr/>
          <p:nvPr/>
        </p:nvSpPr>
        <p:spPr>
          <a:xfrm>
            <a:off x="2653183" y="2890111"/>
            <a:ext cx="115768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it-IT" b="1" dirty="0">
                <a:solidFill>
                  <a:srgbClr val="74BDAD"/>
                </a:solidFill>
              </a:rPr>
              <a:t>FREEDOM OF RESEARCH</a:t>
            </a:r>
          </a:p>
        </p:txBody>
      </p:sp>
      <p:sp>
        <p:nvSpPr>
          <p:cNvPr id="6" name="Shape 24"/>
          <p:cNvSpPr/>
          <p:nvPr/>
        </p:nvSpPr>
        <p:spPr>
          <a:xfrm>
            <a:off x="427142" y="1372141"/>
            <a:ext cx="136495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en-US" b="1" dirty="0">
                <a:solidFill>
                  <a:srgbClr val="74BDAD"/>
                </a:solidFill>
              </a:rPr>
              <a:t>THE BIRTH OF THE UNIVERSITY</a:t>
            </a:r>
          </a:p>
        </p:txBody>
      </p:sp>
      <p:sp>
        <p:nvSpPr>
          <p:cNvPr id="7" name="Shape 25"/>
          <p:cNvSpPr/>
          <p:nvPr/>
        </p:nvSpPr>
        <p:spPr>
          <a:xfrm>
            <a:off x="4751259" y="1376797"/>
            <a:ext cx="126821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it-IT" b="1" dirty="0">
                <a:solidFill>
                  <a:srgbClr val="74BDAD"/>
                </a:solidFill>
              </a:rPr>
              <a:t>ONE CITY, </a:t>
            </a:r>
          </a:p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it-IT" b="1" dirty="0">
                <a:solidFill>
                  <a:srgbClr val="74BDAD"/>
                </a:solidFill>
              </a:rPr>
              <a:t>MANY NATIONS</a:t>
            </a:r>
          </a:p>
        </p:txBody>
      </p:sp>
      <p:sp>
        <p:nvSpPr>
          <p:cNvPr id="8" name="Shape 26"/>
          <p:cNvSpPr/>
          <p:nvPr/>
        </p:nvSpPr>
        <p:spPr>
          <a:xfrm>
            <a:off x="6750516" y="2903891"/>
            <a:ext cx="2199031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en-US" b="1" dirty="0">
                <a:solidFill>
                  <a:srgbClr val="74BDAD"/>
                </a:solidFill>
              </a:rPr>
              <a:t>BROADENING THE HORIZONS OF KNOWLEDGE</a:t>
            </a:r>
          </a:p>
        </p:txBody>
      </p:sp>
      <p:sp>
        <p:nvSpPr>
          <p:cNvPr id="9" name="Shape 27"/>
          <p:cNvSpPr/>
          <p:nvPr/>
        </p:nvSpPr>
        <p:spPr>
          <a:xfrm>
            <a:off x="8832327" y="1394018"/>
            <a:ext cx="280828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en-US" b="1" dirty="0">
                <a:solidFill>
                  <a:srgbClr val="74BDAD"/>
                </a:solidFill>
              </a:rPr>
              <a:t>FROM BOLOGNA TO THE WORLD, FROM THE WORLD TO BOLOGNA</a:t>
            </a:r>
          </a:p>
        </p:txBody>
      </p:sp>
      <p:sp>
        <p:nvSpPr>
          <p:cNvPr id="10" name="Shape 30"/>
          <p:cNvSpPr/>
          <p:nvPr/>
        </p:nvSpPr>
        <p:spPr>
          <a:xfrm>
            <a:off x="990600" y="2431178"/>
            <a:ext cx="11201400" cy="0"/>
          </a:xfrm>
          <a:prstGeom prst="line">
            <a:avLst/>
          </a:prstGeom>
          <a:ln w="31750" cap="rnd">
            <a:solidFill>
              <a:srgbClr val="40404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hape 31"/>
          <p:cNvSpPr/>
          <p:nvPr/>
        </p:nvSpPr>
        <p:spPr>
          <a:xfrm flipH="1" flipV="1">
            <a:off x="1055439" y="1887327"/>
            <a:ext cx="0" cy="543845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hape 32"/>
          <p:cNvSpPr/>
          <p:nvPr/>
        </p:nvSpPr>
        <p:spPr>
          <a:xfrm>
            <a:off x="3226715" y="2420303"/>
            <a:ext cx="2" cy="437911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hape 33"/>
          <p:cNvSpPr/>
          <p:nvPr/>
        </p:nvSpPr>
        <p:spPr>
          <a:xfrm flipV="1">
            <a:off x="5385370" y="1896810"/>
            <a:ext cx="0" cy="534365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Shape 34"/>
          <p:cNvSpPr/>
          <p:nvPr/>
        </p:nvSpPr>
        <p:spPr>
          <a:xfrm flipH="1">
            <a:off x="7850032" y="2409429"/>
            <a:ext cx="0" cy="437912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" name="Shape 35"/>
          <p:cNvSpPr/>
          <p:nvPr/>
        </p:nvSpPr>
        <p:spPr>
          <a:xfrm flipV="1">
            <a:off x="10236472" y="1917191"/>
            <a:ext cx="0" cy="513985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Shape 36"/>
          <p:cNvSpPr/>
          <p:nvPr/>
        </p:nvSpPr>
        <p:spPr>
          <a:xfrm>
            <a:off x="427142" y="2254768"/>
            <a:ext cx="55721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dirty="0"/>
              <a:t>1088</a:t>
            </a:r>
          </a:p>
        </p:txBody>
      </p:sp>
      <p:sp>
        <p:nvSpPr>
          <p:cNvPr id="17" name="Shape 37"/>
          <p:cNvSpPr/>
          <p:nvPr/>
        </p:nvSpPr>
        <p:spPr>
          <a:xfrm>
            <a:off x="2444080" y="2110502"/>
            <a:ext cx="156368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XII </a:t>
            </a:r>
            <a:r>
              <a:rPr lang="it-IT" b="0" dirty="0"/>
              <a:t>CENTURY</a:t>
            </a:r>
            <a:endParaRPr b="0" dirty="0"/>
          </a:p>
        </p:txBody>
      </p:sp>
      <p:sp>
        <p:nvSpPr>
          <p:cNvPr id="18" name="Shape 38"/>
          <p:cNvSpPr/>
          <p:nvPr/>
        </p:nvSpPr>
        <p:spPr>
          <a:xfrm>
            <a:off x="4603979" y="2523163"/>
            <a:ext cx="156527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XIII </a:t>
            </a:r>
            <a:r>
              <a:rPr lang="it-IT" b="0" dirty="0"/>
              <a:t>CENTURY</a:t>
            </a:r>
            <a:endParaRPr b="0" dirty="0"/>
          </a:p>
        </p:txBody>
      </p:sp>
      <p:sp>
        <p:nvSpPr>
          <p:cNvPr id="19" name="Shape 39"/>
          <p:cNvSpPr/>
          <p:nvPr/>
        </p:nvSpPr>
        <p:spPr>
          <a:xfrm>
            <a:off x="7052591" y="2110502"/>
            <a:ext cx="161735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XIV-XV </a:t>
            </a:r>
            <a:r>
              <a:rPr lang="it-IT" b="0" dirty="0"/>
              <a:t>CENTURIES</a:t>
            </a:r>
            <a:endParaRPr b="0" dirty="0"/>
          </a:p>
        </p:txBody>
      </p:sp>
      <p:sp>
        <p:nvSpPr>
          <p:cNvPr id="20" name="Shape 40"/>
          <p:cNvSpPr/>
          <p:nvPr/>
        </p:nvSpPr>
        <p:spPr>
          <a:xfrm>
            <a:off x="9453832" y="2509089"/>
            <a:ext cx="175473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XVI-XVII </a:t>
            </a:r>
            <a:r>
              <a:rPr lang="it-IT" b="0" dirty="0"/>
              <a:t>CENTURIES</a:t>
            </a:r>
            <a:endParaRPr b="0" dirty="0"/>
          </a:p>
        </p:txBody>
      </p:sp>
      <p:sp>
        <p:nvSpPr>
          <p:cNvPr id="21" name="Shape 41"/>
          <p:cNvSpPr/>
          <p:nvPr/>
        </p:nvSpPr>
        <p:spPr>
          <a:xfrm>
            <a:off x="2468329" y="5679482"/>
            <a:ext cx="100012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1300" u="none">
                <a:solidFill>
                  <a:srgbClr val="535353"/>
                </a:solidFill>
              </a:defRPr>
            </a:lvl1pPr>
          </a:lstStyle>
          <a:p>
            <a:r>
              <a:rPr lang="it-IT" b="1" dirty="0">
                <a:solidFill>
                  <a:srgbClr val="74BDAD"/>
                </a:solidFill>
              </a:rPr>
              <a:t>NEW CHALLENGES</a:t>
            </a:r>
          </a:p>
        </p:txBody>
      </p:sp>
      <p:sp>
        <p:nvSpPr>
          <p:cNvPr id="22" name="Shape 42"/>
          <p:cNvSpPr/>
          <p:nvPr/>
        </p:nvSpPr>
        <p:spPr>
          <a:xfrm>
            <a:off x="427142" y="4165174"/>
            <a:ext cx="136495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en-US" b="1" dirty="0">
                <a:solidFill>
                  <a:srgbClr val="74BDAD"/>
                </a:solidFill>
              </a:rPr>
              <a:t>THE MOTHER OF </a:t>
            </a:r>
          </a:p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en-US" b="1" dirty="0">
                <a:solidFill>
                  <a:srgbClr val="74BDAD"/>
                </a:solidFill>
              </a:rPr>
              <a:t>ALL UNIVERSITIES</a:t>
            </a:r>
          </a:p>
        </p:txBody>
      </p:sp>
      <p:sp>
        <p:nvSpPr>
          <p:cNvPr id="23" name="Shape 43"/>
          <p:cNvSpPr/>
          <p:nvPr/>
        </p:nvSpPr>
        <p:spPr>
          <a:xfrm>
            <a:off x="3845138" y="4165414"/>
            <a:ext cx="1540229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it-IT" b="1" dirty="0">
                <a:solidFill>
                  <a:srgbClr val="74BDAD"/>
                </a:solidFill>
              </a:rPr>
              <a:t>AN INTERNATIONAL AGREEMENT</a:t>
            </a:r>
          </a:p>
        </p:txBody>
      </p:sp>
      <p:sp>
        <p:nvSpPr>
          <p:cNvPr id="24" name="Shape 44"/>
          <p:cNvSpPr/>
          <p:nvPr/>
        </p:nvSpPr>
        <p:spPr>
          <a:xfrm>
            <a:off x="5734707" y="5679482"/>
            <a:ext cx="1299195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b="1" dirty="0">
                <a:solidFill>
                  <a:srgbClr val="74BDAD"/>
                </a:solidFill>
              </a:rPr>
              <a:t>1999 BOLOGNA </a:t>
            </a:r>
            <a:endParaRPr lang="it-IT" b="1" dirty="0">
              <a:solidFill>
                <a:srgbClr val="74BDAD"/>
              </a:solidFill>
            </a:endParaRPr>
          </a:p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it-IT" b="1" dirty="0">
                <a:solidFill>
                  <a:srgbClr val="74BDAD"/>
                </a:solidFill>
              </a:rPr>
              <a:t>PROCESS</a:t>
            </a:r>
          </a:p>
        </p:txBody>
      </p:sp>
      <p:sp>
        <p:nvSpPr>
          <p:cNvPr id="25" name="Shape 45"/>
          <p:cNvSpPr/>
          <p:nvPr/>
        </p:nvSpPr>
        <p:spPr>
          <a:xfrm>
            <a:off x="7608168" y="4161551"/>
            <a:ext cx="1845664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en-US" b="1" dirty="0">
                <a:solidFill>
                  <a:srgbClr val="74BDAD"/>
                </a:solidFill>
              </a:rPr>
              <a:t>THE UNIVERSITY LOOKS TO THE FUTURE</a:t>
            </a:r>
          </a:p>
        </p:txBody>
      </p:sp>
      <p:sp>
        <p:nvSpPr>
          <p:cNvPr id="26" name="Shape 46"/>
          <p:cNvSpPr/>
          <p:nvPr/>
        </p:nvSpPr>
        <p:spPr>
          <a:xfrm>
            <a:off x="35718" y="5282045"/>
            <a:ext cx="12156282" cy="0"/>
          </a:xfrm>
          <a:prstGeom prst="line">
            <a:avLst/>
          </a:prstGeom>
          <a:ln w="31750" cap="rnd">
            <a:solidFill>
              <a:srgbClr val="404040"/>
            </a:solidFill>
            <a:custDash>
              <a:ds d="100000" sp="200000"/>
            </a:custDash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hape 47"/>
          <p:cNvSpPr/>
          <p:nvPr/>
        </p:nvSpPr>
        <p:spPr>
          <a:xfrm flipH="1" flipV="1">
            <a:off x="984355" y="4728141"/>
            <a:ext cx="6245" cy="563276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" name="Shape 48"/>
          <p:cNvSpPr/>
          <p:nvPr/>
        </p:nvSpPr>
        <p:spPr>
          <a:xfrm flipH="1">
            <a:off x="2938131" y="5277435"/>
            <a:ext cx="0" cy="370151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Shape 49"/>
          <p:cNvSpPr/>
          <p:nvPr/>
        </p:nvSpPr>
        <p:spPr>
          <a:xfrm flipV="1">
            <a:off x="4538913" y="4710538"/>
            <a:ext cx="0" cy="566897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" name="Shape 50"/>
          <p:cNvSpPr/>
          <p:nvPr/>
        </p:nvSpPr>
        <p:spPr>
          <a:xfrm>
            <a:off x="6378721" y="5277436"/>
            <a:ext cx="5583" cy="375834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" name="Shape 51"/>
          <p:cNvSpPr/>
          <p:nvPr/>
        </p:nvSpPr>
        <p:spPr>
          <a:xfrm flipV="1">
            <a:off x="8390806" y="4710544"/>
            <a:ext cx="1" cy="571501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52"/>
          <p:cNvSpPr/>
          <p:nvPr/>
        </p:nvSpPr>
        <p:spPr>
          <a:xfrm>
            <a:off x="486147" y="5309031"/>
            <a:ext cx="100012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1888</a:t>
            </a:r>
          </a:p>
        </p:txBody>
      </p:sp>
      <p:sp>
        <p:nvSpPr>
          <p:cNvPr id="33" name="Shape 53"/>
          <p:cNvSpPr/>
          <p:nvPr/>
        </p:nvSpPr>
        <p:spPr>
          <a:xfrm>
            <a:off x="2235497" y="4974069"/>
            <a:ext cx="126821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XX </a:t>
            </a:r>
            <a:r>
              <a:rPr lang="it-IT" b="0" dirty="0"/>
              <a:t>CENTURY</a:t>
            </a:r>
            <a:endParaRPr b="0" dirty="0"/>
          </a:p>
        </p:txBody>
      </p:sp>
      <p:sp>
        <p:nvSpPr>
          <p:cNvPr id="34" name="Shape 54"/>
          <p:cNvSpPr/>
          <p:nvPr/>
        </p:nvSpPr>
        <p:spPr>
          <a:xfrm>
            <a:off x="4038864" y="5309031"/>
            <a:ext cx="99853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1988</a:t>
            </a:r>
          </a:p>
        </p:txBody>
      </p:sp>
      <p:sp>
        <p:nvSpPr>
          <p:cNvPr id="35" name="Shape 55"/>
          <p:cNvSpPr/>
          <p:nvPr/>
        </p:nvSpPr>
        <p:spPr>
          <a:xfrm>
            <a:off x="5842521" y="4974069"/>
            <a:ext cx="99853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1999</a:t>
            </a:r>
          </a:p>
        </p:txBody>
      </p:sp>
      <p:sp>
        <p:nvSpPr>
          <p:cNvPr id="36" name="Shape 56"/>
          <p:cNvSpPr/>
          <p:nvPr/>
        </p:nvSpPr>
        <p:spPr>
          <a:xfrm>
            <a:off x="7890743" y="5309031"/>
            <a:ext cx="99853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2016</a:t>
            </a:r>
          </a:p>
        </p:txBody>
      </p:sp>
      <p:sp>
        <p:nvSpPr>
          <p:cNvPr id="37" name="Shape 57"/>
          <p:cNvSpPr/>
          <p:nvPr/>
        </p:nvSpPr>
        <p:spPr>
          <a:xfrm>
            <a:off x="9091466" y="5680310"/>
            <a:ext cx="177476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300" u="none">
                <a:solidFill>
                  <a:srgbClr val="535353"/>
                </a:solidFill>
              </a:defRPr>
            </a:pPr>
            <a:r>
              <a:rPr lang="en-US" b="1" dirty="0">
                <a:solidFill>
                  <a:srgbClr val="74BDAD"/>
                </a:solidFill>
              </a:rPr>
              <a:t>20th ANNIVERSARY OF THE BOLOGNA PROCESS</a:t>
            </a:r>
          </a:p>
        </p:txBody>
      </p:sp>
      <p:sp>
        <p:nvSpPr>
          <p:cNvPr id="38" name="Shape 58"/>
          <p:cNvSpPr/>
          <p:nvPr/>
        </p:nvSpPr>
        <p:spPr>
          <a:xfrm flipH="1">
            <a:off x="9978850" y="5282044"/>
            <a:ext cx="5582" cy="371227"/>
          </a:xfrm>
          <a:prstGeom prst="line">
            <a:avLst/>
          </a:prstGeom>
          <a:ln>
            <a:solidFill>
              <a:srgbClr val="404040"/>
            </a:solidFill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" name="Shape 59"/>
          <p:cNvSpPr/>
          <p:nvPr/>
        </p:nvSpPr>
        <p:spPr>
          <a:xfrm>
            <a:off x="9480376" y="4974069"/>
            <a:ext cx="99853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 u="none">
                <a:solidFill>
                  <a:srgbClr val="C00000"/>
                </a:solidFill>
              </a:defRPr>
            </a:lvl1pPr>
          </a:lstStyle>
          <a:p>
            <a:r>
              <a:rPr b="0" dirty="0"/>
              <a:t>2019</a:t>
            </a:r>
          </a:p>
        </p:txBody>
      </p:sp>
      <p:pic>
        <p:nvPicPr>
          <p:cNvPr id="41" name="pasted-image.pdf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039" y="2631073"/>
            <a:ext cx="980662" cy="725399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egnaposto testo 4">
            <a:extLst>
              <a:ext uri="{FF2B5EF4-FFF2-40B4-BE49-F238E27FC236}">
                <a16:creationId xmlns:a16="http://schemas.microsoft.com/office/drawing/2014/main" id="{DADB4464-A2C0-4508-8A74-6097760951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439" y="516159"/>
            <a:ext cx="10657184" cy="337284"/>
          </a:xfrm>
        </p:spPr>
        <p:txBody>
          <a:bodyPr/>
          <a:lstStyle/>
          <a:p>
            <a:r>
              <a:rPr lang="en-US" dirty="0"/>
              <a:t>FROM 1088 TO THE FUTURE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6A70E4-AD93-A5F3-D706-DD8605752F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6" y="220367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41BA45F-61C9-3E43-FA5B-4814A1462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1464" y="476673"/>
            <a:ext cx="11233149" cy="648071"/>
          </a:xfrm>
        </p:spPr>
        <p:txBody>
          <a:bodyPr/>
          <a:lstStyle/>
          <a:p>
            <a:r>
              <a:rPr lang="it-IT" dirty="0"/>
              <a:t>UNIBO in </a:t>
            </a:r>
            <a:r>
              <a:rPr lang="it-IT" dirty="0" err="1"/>
              <a:t>figures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801E3B-18E9-6002-6E3E-1C0DA1B15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CAF116E-7EE8-3E9E-9AD6-72F262E4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946" y="1351376"/>
            <a:ext cx="7712108" cy="43818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B82652-D714-F3E0-1CCA-BCDE73B661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7" y="198072"/>
            <a:ext cx="92667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8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" y="126064"/>
            <a:ext cx="926672" cy="926672"/>
          </a:xfrm>
          <a:prstGeom prst="rect">
            <a:avLst/>
          </a:prstGeom>
        </p:spPr>
      </p:pic>
      <p:sp>
        <p:nvSpPr>
          <p:cNvPr id="11" name="Shape 75"/>
          <p:cNvSpPr/>
          <p:nvPr/>
        </p:nvSpPr>
        <p:spPr>
          <a:xfrm>
            <a:off x="414667" y="1496579"/>
            <a:ext cx="2177455" cy="36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b="1" dirty="0"/>
              <a:t>CESENA CAMPUS</a:t>
            </a:r>
            <a:r>
              <a:rPr b="1" dirty="0"/>
              <a:t> </a:t>
            </a:r>
          </a:p>
        </p:txBody>
      </p:sp>
      <p:sp>
        <p:nvSpPr>
          <p:cNvPr id="17" name="Shape 73"/>
          <p:cNvSpPr/>
          <p:nvPr/>
        </p:nvSpPr>
        <p:spPr>
          <a:xfrm>
            <a:off x="414667" y="1789938"/>
            <a:ext cx="222711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u="none">
                <a:solidFill>
                  <a:srgbClr val="404040"/>
                </a:solidFill>
              </a:defRPr>
            </a:pPr>
            <a:r>
              <a:rPr lang="it-IT" sz="1400" dirty="0">
                <a:solidFill>
                  <a:srgbClr val="BD2B0B"/>
                </a:solidFill>
              </a:rPr>
              <a:t>The </a:t>
            </a:r>
            <a:r>
              <a:rPr lang="it-IT" sz="1400" dirty="0" err="1">
                <a:solidFill>
                  <a:srgbClr val="BD2B0B"/>
                </a:solidFill>
              </a:rPr>
              <a:t>main</a:t>
            </a:r>
            <a:r>
              <a:rPr lang="it-IT" sz="1400" dirty="0">
                <a:solidFill>
                  <a:srgbClr val="BD2B0B"/>
                </a:solidFill>
              </a:rPr>
              <a:t> </a:t>
            </a:r>
            <a:r>
              <a:rPr lang="it-IT" sz="1400" dirty="0" err="1">
                <a:solidFill>
                  <a:srgbClr val="BD2B0B"/>
                </a:solidFill>
              </a:rPr>
              <a:t>vocations</a:t>
            </a:r>
            <a:endParaRPr lang="it-IT" sz="1400" dirty="0">
              <a:solidFill>
                <a:srgbClr val="BD2B0B"/>
              </a:solidFill>
            </a:endParaRPr>
          </a:p>
        </p:txBody>
      </p:sp>
      <p:sp>
        <p:nvSpPr>
          <p:cNvPr id="28" name="Shape 75"/>
          <p:cNvSpPr/>
          <p:nvPr/>
        </p:nvSpPr>
        <p:spPr>
          <a:xfrm>
            <a:off x="3186036" y="1514106"/>
            <a:ext cx="18869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b="1" dirty="0"/>
              <a:t>FORLÌ CAMPUS</a:t>
            </a:r>
            <a:r>
              <a:rPr b="1" dirty="0"/>
              <a:t> </a:t>
            </a:r>
          </a:p>
        </p:txBody>
      </p:sp>
      <p:sp>
        <p:nvSpPr>
          <p:cNvPr id="31" name="Shape 73"/>
          <p:cNvSpPr/>
          <p:nvPr/>
        </p:nvSpPr>
        <p:spPr>
          <a:xfrm>
            <a:off x="3186036" y="1787283"/>
            <a:ext cx="216151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u="none">
                <a:solidFill>
                  <a:srgbClr val="404040"/>
                </a:solidFill>
              </a:defRPr>
            </a:pPr>
            <a:r>
              <a:rPr lang="it-IT" sz="1400" dirty="0">
                <a:solidFill>
                  <a:srgbClr val="BD2B0B"/>
                </a:solidFill>
              </a:rPr>
              <a:t>The </a:t>
            </a:r>
            <a:r>
              <a:rPr lang="it-IT" sz="1400" dirty="0" err="1">
                <a:solidFill>
                  <a:srgbClr val="BD2B0B"/>
                </a:solidFill>
              </a:rPr>
              <a:t>main</a:t>
            </a:r>
            <a:r>
              <a:rPr lang="it-IT" sz="1400" dirty="0">
                <a:solidFill>
                  <a:srgbClr val="BD2B0B"/>
                </a:solidFill>
              </a:rPr>
              <a:t> </a:t>
            </a:r>
            <a:r>
              <a:rPr lang="it-IT" sz="1400" dirty="0" err="1">
                <a:solidFill>
                  <a:srgbClr val="BD2B0B"/>
                </a:solidFill>
              </a:rPr>
              <a:t>vocations</a:t>
            </a:r>
            <a:endParaRPr lang="it-IT" sz="1400" dirty="0">
              <a:solidFill>
                <a:srgbClr val="BD2B0B"/>
              </a:solidFill>
            </a:endParaRPr>
          </a:p>
        </p:txBody>
      </p:sp>
      <p:sp>
        <p:nvSpPr>
          <p:cNvPr id="36" name="Shape 75"/>
          <p:cNvSpPr/>
          <p:nvPr/>
        </p:nvSpPr>
        <p:spPr>
          <a:xfrm>
            <a:off x="6234188" y="1496579"/>
            <a:ext cx="2771069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b="1" dirty="0"/>
              <a:t>RAVENNA CAMPUS</a:t>
            </a:r>
            <a:r>
              <a:rPr b="1" dirty="0"/>
              <a:t> </a:t>
            </a:r>
          </a:p>
        </p:txBody>
      </p:sp>
      <p:sp>
        <p:nvSpPr>
          <p:cNvPr id="38" name="Shape 73"/>
          <p:cNvSpPr/>
          <p:nvPr/>
        </p:nvSpPr>
        <p:spPr>
          <a:xfrm>
            <a:off x="6236336" y="1789937"/>
            <a:ext cx="222711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u="none">
                <a:solidFill>
                  <a:srgbClr val="404040"/>
                </a:solidFill>
              </a:defRPr>
            </a:pPr>
            <a:r>
              <a:rPr lang="it-IT" sz="1400" dirty="0">
                <a:solidFill>
                  <a:srgbClr val="BD2B0B"/>
                </a:solidFill>
              </a:rPr>
              <a:t>The </a:t>
            </a:r>
            <a:r>
              <a:rPr lang="it-IT" sz="1400" dirty="0" err="1">
                <a:solidFill>
                  <a:srgbClr val="BD2B0B"/>
                </a:solidFill>
              </a:rPr>
              <a:t>main</a:t>
            </a:r>
            <a:r>
              <a:rPr lang="it-IT" sz="1400" dirty="0">
                <a:solidFill>
                  <a:srgbClr val="BD2B0B"/>
                </a:solidFill>
              </a:rPr>
              <a:t> </a:t>
            </a:r>
            <a:r>
              <a:rPr lang="it-IT" sz="1400" dirty="0" err="1">
                <a:solidFill>
                  <a:srgbClr val="BD2B0B"/>
                </a:solidFill>
              </a:rPr>
              <a:t>vocations</a:t>
            </a:r>
            <a:endParaRPr lang="it-IT" sz="1400" dirty="0">
              <a:solidFill>
                <a:srgbClr val="BD2B0B"/>
              </a:solidFill>
            </a:endParaRPr>
          </a:p>
        </p:txBody>
      </p:sp>
      <p:sp>
        <p:nvSpPr>
          <p:cNvPr id="43" name="Shape 75"/>
          <p:cNvSpPr/>
          <p:nvPr/>
        </p:nvSpPr>
        <p:spPr>
          <a:xfrm>
            <a:off x="8917198" y="1514105"/>
            <a:ext cx="2208132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b="1" dirty="0"/>
              <a:t>RIMINI CAMPUS</a:t>
            </a:r>
            <a:r>
              <a:rPr b="1" dirty="0"/>
              <a:t> </a:t>
            </a:r>
          </a:p>
        </p:txBody>
      </p:sp>
      <p:sp>
        <p:nvSpPr>
          <p:cNvPr id="45" name="Shape 73"/>
          <p:cNvSpPr/>
          <p:nvPr/>
        </p:nvSpPr>
        <p:spPr>
          <a:xfrm>
            <a:off x="8917198" y="1779019"/>
            <a:ext cx="177468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u="none">
                <a:solidFill>
                  <a:srgbClr val="404040"/>
                </a:solidFill>
              </a:defRPr>
            </a:pPr>
            <a:r>
              <a:rPr lang="it-IT" sz="1400" dirty="0">
                <a:solidFill>
                  <a:srgbClr val="BD2B0B"/>
                </a:solidFill>
              </a:rPr>
              <a:t>The </a:t>
            </a:r>
            <a:r>
              <a:rPr lang="it-IT" sz="1400" dirty="0" err="1">
                <a:solidFill>
                  <a:srgbClr val="BD2B0B"/>
                </a:solidFill>
              </a:rPr>
              <a:t>main</a:t>
            </a:r>
            <a:r>
              <a:rPr lang="it-IT" sz="1400" dirty="0">
                <a:solidFill>
                  <a:srgbClr val="BD2B0B"/>
                </a:solidFill>
              </a:rPr>
              <a:t> </a:t>
            </a:r>
            <a:r>
              <a:rPr lang="it-IT" sz="1400" dirty="0" err="1">
                <a:solidFill>
                  <a:srgbClr val="BD2B0B"/>
                </a:solidFill>
              </a:rPr>
              <a:t>vocations</a:t>
            </a:r>
            <a:endParaRPr lang="it-IT" sz="1400" dirty="0">
              <a:solidFill>
                <a:srgbClr val="BD2B0B"/>
              </a:solidFill>
            </a:endParaRPr>
          </a:p>
        </p:txBody>
      </p:sp>
      <p:sp>
        <p:nvSpPr>
          <p:cNvPr id="48" name="Shape 87"/>
          <p:cNvSpPr/>
          <p:nvPr/>
        </p:nvSpPr>
        <p:spPr>
          <a:xfrm>
            <a:off x="491806" y="2373808"/>
            <a:ext cx="5276" cy="1259803"/>
          </a:xfrm>
          <a:prstGeom prst="line">
            <a:avLst/>
          </a:prstGeom>
          <a:ln w="19050">
            <a:solidFill>
              <a:srgbClr val="74BDAD"/>
            </a:solidFill>
          </a:ln>
        </p:spPr>
        <p:txBody>
          <a:bodyPr lIns="45719" rIns="45719"/>
          <a:lstStyle/>
          <a:p>
            <a:endParaRPr>
              <a:solidFill>
                <a:srgbClr val="74BDAD"/>
              </a:solidFill>
            </a:endParaRPr>
          </a:p>
        </p:txBody>
      </p:sp>
      <p:sp>
        <p:nvSpPr>
          <p:cNvPr id="49" name="Shape 88"/>
          <p:cNvSpPr/>
          <p:nvPr/>
        </p:nvSpPr>
        <p:spPr>
          <a:xfrm>
            <a:off x="646444" y="2191459"/>
            <a:ext cx="2345105" cy="150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200000"/>
              </a:lnSpc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AGRIFOOD</a:t>
            </a:r>
          </a:p>
          <a:p>
            <a:pPr>
              <a:lnSpc>
                <a:spcPct val="200000"/>
              </a:lnSpc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ARCHITECTURE</a:t>
            </a:r>
          </a:p>
          <a:p>
            <a:pPr>
              <a:lnSpc>
                <a:spcPct val="200000"/>
              </a:lnSpc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ICT AND BIOENGINEERING</a:t>
            </a:r>
          </a:p>
        </p:txBody>
      </p:sp>
      <p:sp>
        <p:nvSpPr>
          <p:cNvPr id="50" name="Shape 89"/>
          <p:cNvSpPr/>
          <p:nvPr/>
        </p:nvSpPr>
        <p:spPr>
          <a:xfrm>
            <a:off x="414667" y="2341134"/>
            <a:ext cx="142876" cy="142876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 dirty="0">
              <a:solidFill>
                <a:srgbClr val="74BDAD"/>
              </a:solidFill>
            </a:endParaRPr>
          </a:p>
        </p:txBody>
      </p:sp>
      <p:sp>
        <p:nvSpPr>
          <p:cNvPr id="51" name="Shape 90"/>
          <p:cNvSpPr/>
          <p:nvPr/>
        </p:nvSpPr>
        <p:spPr>
          <a:xfrm>
            <a:off x="414667" y="2901521"/>
            <a:ext cx="142876" cy="144464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>
              <a:solidFill>
                <a:srgbClr val="74BDAD"/>
              </a:solidFill>
            </a:endParaRPr>
          </a:p>
        </p:txBody>
      </p:sp>
      <p:sp>
        <p:nvSpPr>
          <p:cNvPr id="52" name="Shape 91"/>
          <p:cNvSpPr/>
          <p:nvPr/>
        </p:nvSpPr>
        <p:spPr>
          <a:xfrm>
            <a:off x="418772" y="3357562"/>
            <a:ext cx="142876" cy="142876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>
              <a:solidFill>
                <a:srgbClr val="74BDAD"/>
              </a:solidFill>
            </a:endParaRPr>
          </a:p>
        </p:txBody>
      </p:sp>
      <p:sp>
        <p:nvSpPr>
          <p:cNvPr id="54" name="Shape 95"/>
          <p:cNvSpPr/>
          <p:nvPr/>
        </p:nvSpPr>
        <p:spPr>
          <a:xfrm flipH="1">
            <a:off x="3257078" y="2348880"/>
            <a:ext cx="393" cy="1944216"/>
          </a:xfrm>
          <a:prstGeom prst="line">
            <a:avLst/>
          </a:prstGeom>
          <a:ln w="19050">
            <a:solidFill>
              <a:srgbClr val="74BDAD"/>
            </a:solidFill>
          </a:ln>
        </p:spPr>
        <p:txBody>
          <a:bodyPr lIns="45719" rIns="45719"/>
          <a:lstStyle/>
          <a:p>
            <a:endParaRPr>
              <a:solidFill>
                <a:srgbClr val="BD2B0B"/>
              </a:solidFill>
            </a:endParaRPr>
          </a:p>
        </p:txBody>
      </p:sp>
      <p:sp>
        <p:nvSpPr>
          <p:cNvPr id="55" name="Shape 96"/>
          <p:cNvSpPr/>
          <p:nvPr/>
        </p:nvSpPr>
        <p:spPr>
          <a:xfrm>
            <a:off x="3431704" y="2348880"/>
            <a:ext cx="3003271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ECONOMICS AND SOCIAL SCIENCES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 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MECHANICAL AND 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AEROSPACE ENGINEERING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endParaRPr lang="en-US" dirty="0">
              <a:solidFill>
                <a:srgbClr val="040404"/>
              </a:solidFill>
            </a:endParaRP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TRANSLATION AND 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INTERPRETING</a:t>
            </a:r>
          </a:p>
        </p:txBody>
      </p:sp>
      <p:sp>
        <p:nvSpPr>
          <p:cNvPr id="56" name="Shape 97"/>
          <p:cNvSpPr/>
          <p:nvPr/>
        </p:nvSpPr>
        <p:spPr>
          <a:xfrm>
            <a:off x="3185640" y="2341134"/>
            <a:ext cx="142876" cy="142876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>
              <a:solidFill>
                <a:srgbClr val="BD2B0B"/>
              </a:solidFill>
            </a:endParaRPr>
          </a:p>
        </p:txBody>
      </p:sp>
      <p:sp>
        <p:nvSpPr>
          <p:cNvPr id="57" name="Shape 98"/>
          <p:cNvSpPr/>
          <p:nvPr/>
        </p:nvSpPr>
        <p:spPr>
          <a:xfrm>
            <a:off x="3185641" y="3114169"/>
            <a:ext cx="142876" cy="144464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>
              <a:solidFill>
                <a:srgbClr val="BD2B0B"/>
              </a:solidFill>
            </a:endParaRPr>
          </a:p>
        </p:txBody>
      </p:sp>
      <p:sp>
        <p:nvSpPr>
          <p:cNvPr id="58" name="Shape 99"/>
          <p:cNvSpPr/>
          <p:nvPr/>
        </p:nvSpPr>
        <p:spPr>
          <a:xfrm>
            <a:off x="3191659" y="3860556"/>
            <a:ext cx="142876" cy="144464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>
              <a:solidFill>
                <a:srgbClr val="BD2B0B"/>
              </a:solidFill>
            </a:endParaRPr>
          </a:p>
        </p:txBody>
      </p:sp>
      <p:sp>
        <p:nvSpPr>
          <p:cNvPr id="59" name="Shape 101"/>
          <p:cNvSpPr/>
          <p:nvPr/>
        </p:nvSpPr>
        <p:spPr>
          <a:xfrm flipH="1">
            <a:off x="6372980" y="2341134"/>
            <a:ext cx="9711" cy="1519422"/>
          </a:xfrm>
          <a:prstGeom prst="line">
            <a:avLst/>
          </a:prstGeom>
          <a:ln w="19050">
            <a:solidFill>
              <a:srgbClr val="74BDAD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" name="Shape 102"/>
          <p:cNvSpPr/>
          <p:nvPr/>
        </p:nvSpPr>
        <p:spPr>
          <a:xfrm>
            <a:off x="6522342" y="2363128"/>
            <a:ext cx="223775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ENVIRONMENTS 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AND SEA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endParaRPr lang="en-US" dirty="0">
              <a:solidFill>
                <a:srgbClr val="040404"/>
              </a:solidFill>
            </a:endParaRP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RIGHTS</a:t>
            </a:r>
            <a:br>
              <a:rPr lang="en-US" dirty="0">
                <a:solidFill>
                  <a:srgbClr val="040404"/>
                </a:solidFill>
              </a:rPr>
            </a:br>
            <a:endParaRPr lang="en-US" dirty="0">
              <a:solidFill>
                <a:srgbClr val="040404"/>
              </a:solidFill>
            </a:endParaRP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CULTURAL HERITAGE</a:t>
            </a:r>
          </a:p>
        </p:txBody>
      </p:sp>
      <p:sp>
        <p:nvSpPr>
          <p:cNvPr id="61" name="Shape 103"/>
          <p:cNvSpPr/>
          <p:nvPr/>
        </p:nvSpPr>
        <p:spPr>
          <a:xfrm>
            <a:off x="6309641" y="2334813"/>
            <a:ext cx="142876" cy="142876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" name="Shape 104"/>
          <p:cNvSpPr/>
          <p:nvPr/>
        </p:nvSpPr>
        <p:spPr>
          <a:xfrm>
            <a:off x="6309641" y="3098003"/>
            <a:ext cx="142876" cy="144463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Shape 105"/>
          <p:cNvSpPr/>
          <p:nvPr/>
        </p:nvSpPr>
        <p:spPr>
          <a:xfrm>
            <a:off x="6306624" y="3577430"/>
            <a:ext cx="142876" cy="142876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4" name="Shape 107"/>
          <p:cNvSpPr/>
          <p:nvPr/>
        </p:nvSpPr>
        <p:spPr>
          <a:xfrm>
            <a:off x="9006156" y="2397232"/>
            <a:ext cx="9712" cy="1685536"/>
          </a:xfrm>
          <a:prstGeom prst="line">
            <a:avLst/>
          </a:prstGeom>
          <a:ln w="19050">
            <a:solidFill>
              <a:srgbClr val="74BDAD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Shape 108"/>
          <p:cNvSpPr/>
          <p:nvPr/>
        </p:nvSpPr>
        <p:spPr>
          <a:xfrm>
            <a:off x="9155518" y="2363128"/>
            <a:ext cx="2845136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SUSTAINABLE DEVELOPMENT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AND WELL BEING</a:t>
            </a:r>
          </a:p>
          <a:p>
            <a:pPr>
              <a:defRPr sz="1600" u="none">
                <a:solidFill>
                  <a:srgbClr val="404040"/>
                </a:solidFill>
              </a:defRPr>
            </a:pPr>
            <a:br>
              <a:rPr lang="en-US" dirty="0">
                <a:solidFill>
                  <a:srgbClr val="040404"/>
                </a:solidFill>
              </a:rPr>
            </a:br>
            <a:r>
              <a:rPr lang="en-US" dirty="0">
                <a:solidFill>
                  <a:srgbClr val="040404"/>
                </a:solidFill>
              </a:rPr>
              <a:t>SERVICES FOR INDIVIDUALS, BUSINESSES AND COMMUNITIES</a:t>
            </a:r>
            <a:br>
              <a:rPr lang="en-US" dirty="0">
                <a:solidFill>
                  <a:srgbClr val="040404"/>
                </a:solidFill>
              </a:rPr>
            </a:br>
            <a:endParaRPr lang="en-US" dirty="0">
              <a:solidFill>
                <a:srgbClr val="040404"/>
              </a:solidFill>
            </a:endParaRPr>
          </a:p>
          <a:p>
            <a:pPr>
              <a:defRPr sz="1600" u="none">
                <a:solidFill>
                  <a:srgbClr val="404040"/>
                </a:solidFill>
              </a:defRPr>
            </a:pPr>
            <a:r>
              <a:rPr lang="en-US" dirty="0">
                <a:solidFill>
                  <a:srgbClr val="040404"/>
                </a:solidFill>
              </a:rPr>
              <a:t>TOURISM AND FASHION</a:t>
            </a:r>
          </a:p>
        </p:txBody>
      </p:sp>
      <p:sp>
        <p:nvSpPr>
          <p:cNvPr id="66" name="Shape 109"/>
          <p:cNvSpPr/>
          <p:nvPr/>
        </p:nvSpPr>
        <p:spPr>
          <a:xfrm>
            <a:off x="8935993" y="2341134"/>
            <a:ext cx="142876" cy="142876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 110"/>
          <p:cNvSpPr/>
          <p:nvPr/>
        </p:nvSpPr>
        <p:spPr>
          <a:xfrm>
            <a:off x="8934718" y="3096657"/>
            <a:ext cx="142876" cy="144463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111"/>
          <p:cNvSpPr/>
          <p:nvPr/>
        </p:nvSpPr>
        <p:spPr>
          <a:xfrm>
            <a:off x="8934718" y="3853767"/>
            <a:ext cx="142876" cy="144463"/>
          </a:xfrm>
          <a:prstGeom prst="ellipse">
            <a:avLst/>
          </a:prstGeom>
          <a:solidFill>
            <a:srgbClr val="74BDAD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 u="none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egnaposto testo 4">
            <a:extLst>
              <a:ext uri="{FF2B5EF4-FFF2-40B4-BE49-F238E27FC236}">
                <a16:creationId xmlns:a16="http://schemas.microsoft.com/office/drawing/2014/main" id="{191C2FF2-7A15-44B7-918A-D3546D8E2417}"/>
              </a:ext>
            </a:extLst>
          </p:cNvPr>
          <p:cNvSpPr txBox="1">
            <a:spLocks/>
          </p:cNvSpPr>
          <p:nvPr/>
        </p:nvSpPr>
        <p:spPr>
          <a:xfrm>
            <a:off x="1170224" y="392511"/>
            <a:ext cx="4968552" cy="4081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MULTICAMPUS</a:t>
            </a:r>
          </a:p>
        </p:txBody>
      </p:sp>
    </p:spTree>
    <p:extLst>
      <p:ext uri="{BB962C8B-B14F-4D97-AF65-F5344CB8AC3E}">
        <p14:creationId xmlns:p14="http://schemas.microsoft.com/office/powerpoint/2010/main" val="208704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" y="126064"/>
            <a:ext cx="926672" cy="9266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20499" y="1443548"/>
            <a:ext cx="2520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74BDAD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Medicine</a:t>
            </a:r>
          </a:p>
          <a:p>
            <a:pPr algn="just">
              <a:spcAft>
                <a:spcPts val="0"/>
              </a:spcAft>
            </a:pPr>
            <a:endParaRPr lang="it-IT" sz="600" dirty="0">
              <a:solidFill>
                <a:srgbClr val="74BDAD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Biomedical and Neuromotor Sciences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Medical and Surgical Sciences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Veterinary Medical Sciences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89482" y="1462132"/>
            <a:ext cx="2746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74BDAD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Science</a:t>
            </a:r>
          </a:p>
          <a:p>
            <a:pPr algn="just">
              <a:spcAft>
                <a:spcPts val="0"/>
              </a:spcAft>
            </a:pPr>
            <a:endParaRPr lang="it-IT" sz="600" b="1" dirty="0">
              <a:solidFill>
                <a:srgbClr val="74BDAD"/>
              </a:solidFill>
              <a:latin typeface="DINOT" panose="020B0504020101020102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Chemistry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“Giacomo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Ciamician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”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Industrial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Chemistry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</a:t>
            </a:r>
            <a:b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</a:b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“Toso Montanari”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Pharmacy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and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Biotechnology</a:t>
            </a:r>
            <a:endParaRPr lang="it-IT" sz="1600" dirty="0">
              <a:solidFill>
                <a:srgbClr val="040404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Physics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and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Astronomy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“Augusto Righi”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Mathematics</a:t>
            </a:r>
            <a:endParaRPr lang="it-IT" sz="1600" dirty="0">
              <a:solidFill>
                <a:srgbClr val="040404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Biological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,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Geological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and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Environmental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Sciences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Life Quality Studies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184683" y="1443548"/>
            <a:ext cx="29021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74BDAD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Technology</a:t>
            </a:r>
          </a:p>
          <a:p>
            <a:pPr algn="just">
              <a:spcAft>
                <a:spcPts val="0"/>
              </a:spcAft>
            </a:pPr>
            <a:endParaRPr lang="it-IT" sz="600" b="1" dirty="0">
              <a:solidFill>
                <a:srgbClr val="74BDAD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Architecture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Computer Science and Engineering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Civil, Chemical, Environmental and Materials</a:t>
            </a:r>
            <a:b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</a:b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Engineering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Electrical, Electronic and Information Engineering </a:t>
            </a:r>
            <a:b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</a:b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“Guglielmo Marconi”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Industrial Engineering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Agricultural and Food Sciences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335501" y="1462132"/>
            <a:ext cx="259228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 err="1">
                <a:solidFill>
                  <a:srgbClr val="74BDAD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Humanities</a:t>
            </a:r>
            <a:endParaRPr lang="it-IT" b="1" dirty="0">
              <a:solidFill>
                <a:srgbClr val="74BDAD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  <a:p>
            <a:pPr algn="just">
              <a:spcAft>
                <a:spcPts val="0"/>
              </a:spcAft>
            </a:pPr>
            <a:endParaRPr lang="it-IT" sz="600" b="1" dirty="0">
              <a:solidFill>
                <a:srgbClr val="74BDAD"/>
              </a:solidFill>
              <a:latin typeface="DINOT" panose="020B0504020101020102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The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Arts</a:t>
            </a:r>
            <a:endParaRPr lang="it-IT" sz="1600" dirty="0">
              <a:solidFill>
                <a:srgbClr val="040404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Classical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Philology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and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Italian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Studies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Philosophy</a:t>
            </a:r>
            <a:endParaRPr lang="it-IT" sz="1600" dirty="0">
              <a:solidFill>
                <a:srgbClr val="040404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Modern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Languages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, Literatures and Culture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Psychology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“Renzo Canestrari”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Education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Studies “Giovanni Maria Bertin”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History and Cultures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Cultural Heritage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Interpreting</a:t>
            </a:r>
            <a:r>
              <a:rPr lang="it-IT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 and </a:t>
            </a:r>
            <a:r>
              <a:rPr lang="it-IT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Translation</a:t>
            </a:r>
            <a:endParaRPr lang="it-IT" sz="1600" dirty="0">
              <a:solidFill>
                <a:srgbClr val="040404"/>
              </a:solidFill>
              <a:latin typeface="Calibri" panose="020F0502020204030204" pitchFamily="34" charset="0"/>
              <a:ea typeface="Calibri" panose="020F0502020204030204" pitchFamily="34" charset="0"/>
              <a:cs typeface="DINOT-Cond" panose="020B0506020101010102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19209" y="3773955"/>
            <a:ext cx="267027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b="1" dirty="0">
                <a:solidFill>
                  <a:srgbClr val="74BDAD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Social Studies</a:t>
            </a:r>
          </a:p>
          <a:p>
            <a:pPr algn="just">
              <a:spcAft>
                <a:spcPts val="0"/>
              </a:spcAft>
            </a:pPr>
            <a:endParaRPr lang="it-IT" sz="600" b="1" dirty="0">
              <a:solidFill>
                <a:srgbClr val="74BDAD"/>
              </a:solidFill>
              <a:latin typeface="DINOT" panose="020B0504020101020102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Economics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Legal Studies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Political and Social Sciences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Statistical Sciences </a:t>
            </a:r>
            <a:b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</a:b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“Paolo </a:t>
            </a:r>
            <a:r>
              <a:rPr lang="en-US" sz="1600" dirty="0" err="1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Fortunati</a:t>
            </a: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”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ea typeface="Calibri" panose="020F0502020204030204" pitchFamily="34" charset="0"/>
                <a:cs typeface="DINOT-Cond" panose="020B0506020101010102" pitchFamily="34" charset="0"/>
              </a:rPr>
              <a:t>Sociology and Business Law</a:t>
            </a: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E8F50CB-27B2-4404-9416-C8A26F319B8A}"/>
              </a:ext>
            </a:extLst>
          </p:cNvPr>
          <p:cNvSpPr txBox="1">
            <a:spLocks/>
          </p:cNvSpPr>
          <p:nvPr/>
        </p:nvSpPr>
        <p:spPr>
          <a:xfrm>
            <a:off x="1170224" y="392511"/>
            <a:ext cx="4968552" cy="4081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31 DEPARTMENTS 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0AFE6FA2-A1FE-7CB7-8478-B2EFEE09CF65}"/>
              </a:ext>
            </a:extLst>
          </p:cNvPr>
          <p:cNvSpPr/>
          <p:nvPr/>
        </p:nvSpPr>
        <p:spPr>
          <a:xfrm>
            <a:off x="340958" y="1372930"/>
            <a:ext cx="2348454" cy="2275735"/>
          </a:xfrm>
          <a:prstGeom prst="roundRect">
            <a:avLst/>
          </a:prstGeom>
          <a:noFill/>
          <a:ln w="57150">
            <a:solidFill>
              <a:srgbClr val="BD2B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3733C02-DD84-9F1E-1CE0-DDBF78356646}"/>
              </a:ext>
            </a:extLst>
          </p:cNvPr>
          <p:cNvSpPr/>
          <p:nvPr/>
        </p:nvSpPr>
        <p:spPr>
          <a:xfrm>
            <a:off x="2980551" y="1372930"/>
            <a:ext cx="2912992" cy="3530710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40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" y="126064"/>
            <a:ext cx="926672" cy="926672"/>
          </a:xfrm>
          <a:prstGeom prst="rect">
            <a:avLst/>
          </a:prstGeom>
        </p:spPr>
      </p:pic>
      <p:sp>
        <p:nvSpPr>
          <p:cNvPr id="13" name="Shape 75"/>
          <p:cNvSpPr/>
          <p:nvPr/>
        </p:nvSpPr>
        <p:spPr>
          <a:xfrm>
            <a:off x="3539707" y="741472"/>
            <a:ext cx="513057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sz="2000" b="1" dirty="0">
                <a:solidFill>
                  <a:srgbClr val="74BDAD"/>
                </a:solidFill>
              </a:rPr>
              <a:t>OUTSTANDING MULTIDISCIPLINARY RESEARCH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2390" y="1509304"/>
            <a:ext cx="7345204" cy="24182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52544" y="4370689"/>
            <a:ext cx="7550944" cy="2231077"/>
          </a:xfrm>
          <a:prstGeom prst="rect">
            <a:avLst/>
          </a:prstGeom>
        </p:spPr>
      </p:pic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DC2DF4A7-C384-45C3-A63B-E80FA49DB82D}"/>
              </a:ext>
            </a:extLst>
          </p:cNvPr>
          <p:cNvSpPr txBox="1">
            <a:spLocks/>
          </p:cNvSpPr>
          <p:nvPr/>
        </p:nvSpPr>
        <p:spPr>
          <a:xfrm>
            <a:off x="1170223" y="392511"/>
            <a:ext cx="8994539" cy="4081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cap="all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635782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" y="126064"/>
            <a:ext cx="926672" cy="926672"/>
          </a:xfrm>
          <a:prstGeom prst="rect">
            <a:avLst/>
          </a:prstGeom>
        </p:spPr>
      </p:pic>
      <p:sp>
        <p:nvSpPr>
          <p:cNvPr id="17" name="Shape 75"/>
          <p:cNvSpPr/>
          <p:nvPr/>
        </p:nvSpPr>
        <p:spPr>
          <a:xfrm>
            <a:off x="1228380" y="895755"/>
            <a:ext cx="3024336" cy="38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sz="2000" b="1" dirty="0">
                <a:solidFill>
                  <a:srgbClr val="74BDAD"/>
                </a:solidFill>
              </a:rPr>
              <a:t>EUROPEAN PROGRAMMES</a:t>
            </a:r>
          </a:p>
        </p:txBody>
      </p:sp>
      <p:sp>
        <p:nvSpPr>
          <p:cNvPr id="2" name="Rettangolo 1"/>
          <p:cNvSpPr/>
          <p:nvPr/>
        </p:nvSpPr>
        <p:spPr>
          <a:xfrm>
            <a:off x="473827" y="1484784"/>
            <a:ext cx="4274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40404"/>
                </a:solidFill>
                <a:cs typeface="Calibri" panose="020F0502020204030204" pitchFamily="34" charset="0"/>
              </a:rPr>
              <a:t>&gt; </a:t>
            </a:r>
            <a:r>
              <a:rPr lang="en-GB" b="1" dirty="0">
                <a:solidFill>
                  <a:srgbClr val="040404"/>
                </a:solidFill>
              </a:rPr>
              <a:t>84 </a:t>
            </a:r>
            <a:r>
              <a:rPr lang="en-GB" b="1" dirty="0" err="1">
                <a:solidFill>
                  <a:srgbClr val="040404"/>
                </a:solidFill>
              </a:rPr>
              <a:t>mln</a:t>
            </a:r>
            <a:r>
              <a:rPr lang="en-GB" b="1" dirty="0">
                <a:solidFill>
                  <a:srgbClr val="040404"/>
                </a:solidFill>
              </a:rPr>
              <a:t> € HORIZON EUROPE (2021 - 2027)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3827" y="1753399"/>
            <a:ext cx="3941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40404"/>
                </a:solidFill>
              </a:rPr>
              <a:t>177 projects signed: 60 coordinated, </a:t>
            </a:r>
          </a:p>
          <a:p>
            <a:r>
              <a:rPr lang="en-GB" dirty="0">
                <a:solidFill>
                  <a:srgbClr val="040404"/>
                </a:solidFill>
              </a:rPr>
              <a:t>     12 of which are ERC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88055" y="2614360"/>
            <a:ext cx="4331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40404"/>
                </a:solidFill>
                <a:cs typeface="Calibri" panose="020F0502020204030204" pitchFamily="34" charset="0"/>
              </a:rPr>
              <a:t>&gt;</a:t>
            </a:r>
            <a:r>
              <a:rPr lang="it-IT" b="1" dirty="0">
                <a:solidFill>
                  <a:srgbClr val="040404"/>
                </a:solidFill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40404"/>
                </a:solidFill>
                <a:cs typeface="Calibri" panose="020F0502020204030204" pitchFamily="34" charset="0"/>
              </a:rPr>
              <a:t>150 mln € HORIZON 2020 (2014</a:t>
            </a:r>
            <a:r>
              <a:rPr lang="it-IT" b="1" dirty="0">
                <a:solidFill>
                  <a:srgbClr val="040404"/>
                </a:solidFill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40404"/>
                </a:solidFill>
                <a:cs typeface="Calibri" panose="020F0502020204030204" pitchFamily="34" charset="0"/>
              </a:rPr>
              <a:t>-</a:t>
            </a:r>
            <a:r>
              <a:rPr lang="it-IT" b="1" dirty="0">
                <a:solidFill>
                  <a:srgbClr val="040404"/>
                </a:solidFill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rgbClr val="040404"/>
                </a:solidFill>
                <a:cs typeface="Calibri" panose="020F0502020204030204" pitchFamily="34" charset="0"/>
              </a:rPr>
              <a:t>2020)</a:t>
            </a:r>
            <a:endParaRPr lang="it-IT" b="1" dirty="0">
              <a:solidFill>
                <a:srgbClr val="040404"/>
              </a:solidFill>
              <a:cs typeface="Calibri" panose="020F050202020403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02623" y="2879140"/>
            <a:ext cx="5194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404"/>
                </a:solidFill>
              </a:rPr>
              <a:t>350 p</a:t>
            </a:r>
            <a:r>
              <a:rPr lang="en-US" dirty="0" err="1">
                <a:solidFill>
                  <a:srgbClr val="040404"/>
                </a:solidFill>
              </a:rPr>
              <a:t>rojects</a:t>
            </a:r>
            <a:r>
              <a:rPr lang="en-US" dirty="0">
                <a:solidFill>
                  <a:srgbClr val="040404"/>
                </a:solidFill>
              </a:rPr>
              <a:t> funded: 98 coordinated, </a:t>
            </a:r>
          </a:p>
          <a:p>
            <a:r>
              <a:rPr lang="en-US" dirty="0">
                <a:solidFill>
                  <a:srgbClr val="040404"/>
                </a:solidFill>
              </a:rPr>
              <a:t>     26 of which are 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404"/>
                </a:solidFill>
              </a:rPr>
              <a:t>3.000 </a:t>
            </a:r>
            <a:r>
              <a:rPr lang="en-US" dirty="0">
                <a:solidFill>
                  <a:srgbClr val="040404"/>
                </a:solidFill>
              </a:rPr>
              <a:t>partner involved, 1.600 of which are private</a:t>
            </a:r>
            <a:endParaRPr lang="it-IT" sz="1000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First Italian university for contributions obtained on the pillar dedicated to social challenges</a:t>
            </a:r>
            <a:endParaRPr lang="it-IT" dirty="0">
              <a:solidFill>
                <a:srgbClr val="040404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65217" y="4523703"/>
            <a:ext cx="4550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40404"/>
                </a:solidFill>
                <a:cs typeface="Calibri" panose="020F0502020204030204" pitchFamily="34" charset="0"/>
              </a:rPr>
              <a:t>&gt; 17 mln € OTHER EUROPEAN FUNDING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096000" y="1484784"/>
            <a:ext cx="5695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kern="800" dirty="0">
                <a:solidFill>
                  <a:srgbClr val="040404"/>
                </a:solidFill>
              </a:rPr>
              <a:t>KIC (2023): &gt; 600 </a:t>
            </a:r>
            <a:r>
              <a:rPr lang="it-IT" kern="800" dirty="0" err="1">
                <a:solidFill>
                  <a:srgbClr val="040404"/>
                </a:solidFill>
              </a:rPr>
              <a:t>thousand</a:t>
            </a:r>
            <a:r>
              <a:rPr lang="it-IT" kern="800" dirty="0">
                <a:solidFill>
                  <a:srgbClr val="040404"/>
                </a:solidFill>
              </a:rPr>
              <a:t>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kern="800" dirty="0">
                <a:solidFill>
                  <a:srgbClr val="040404"/>
                </a:solidFill>
              </a:rPr>
              <a:t>; 7 projects </a:t>
            </a:r>
            <a:r>
              <a:rPr lang="it-IT" kern="800" dirty="0" err="1">
                <a:solidFill>
                  <a:srgbClr val="040404"/>
                </a:solidFill>
              </a:rPr>
              <a:t>funded</a:t>
            </a:r>
            <a:endParaRPr lang="it-IT" kern="800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800" dirty="0">
                <a:solidFill>
                  <a:srgbClr val="040404"/>
                </a:solidFill>
              </a:rPr>
              <a:t>Other European calls for proposals: </a:t>
            </a:r>
            <a:r>
              <a:rPr lang="it-IT" kern="800" dirty="0">
                <a:solidFill>
                  <a:srgbClr val="040404"/>
                </a:solidFill>
              </a:rPr>
              <a:t>&gt;5 </a:t>
            </a:r>
            <a:r>
              <a:rPr lang="it-IT" kern="800" dirty="0" err="1">
                <a:solidFill>
                  <a:srgbClr val="040404"/>
                </a:solidFill>
              </a:rPr>
              <a:t>million</a:t>
            </a:r>
            <a:r>
              <a:rPr lang="it-IT" kern="800" dirty="0">
                <a:solidFill>
                  <a:srgbClr val="040404"/>
                </a:solidFill>
              </a:rPr>
              <a:t> </a:t>
            </a:r>
            <a:r>
              <a:rPr lang="it-IT" kern="800" dirty="0" err="1">
                <a:solidFill>
                  <a:srgbClr val="040404"/>
                </a:solidFill>
              </a:rPr>
              <a:t>euros</a:t>
            </a:r>
            <a:r>
              <a:rPr lang="it-IT" kern="800" dirty="0">
                <a:solidFill>
                  <a:srgbClr val="040404"/>
                </a:solidFill>
              </a:rPr>
              <a:t>; </a:t>
            </a:r>
          </a:p>
          <a:p>
            <a:r>
              <a:rPr lang="it-IT" kern="800" dirty="0">
                <a:solidFill>
                  <a:srgbClr val="040404"/>
                </a:solidFill>
              </a:rPr>
              <a:t>     </a:t>
            </a:r>
            <a:r>
              <a:rPr lang="en-US" kern="800" dirty="0">
                <a:solidFill>
                  <a:srgbClr val="040404"/>
                </a:solidFill>
              </a:rPr>
              <a:t>37 funded projects, of which 18 coordinated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096000" y="2574341"/>
            <a:ext cx="5814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40404"/>
                </a:solidFill>
                <a:cs typeface="Calibri" panose="020F0502020204030204" pitchFamily="34" charset="0"/>
              </a:rPr>
              <a:t>&gt; 8 mln € JOINT INITIATIVES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168008" y="2854461"/>
            <a:ext cx="56236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404"/>
                </a:solidFill>
              </a:rPr>
              <a:t>JPI (2013-2023): &gt; 1,5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; </a:t>
            </a:r>
            <a:r>
              <a:rPr lang="en-US" dirty="0">
                <a:solidFill>
                  <a:srgbClr val="040404"/>
                </a:solidFill>
              </a:rPr>
              <a:t>15 projects funded, </a:t>
            </a:r>
          </a:p>
          <a:p>
            <a:r>
              <a:rPr lang="en-US" dirty="0">
                <a:solidFill>
                  <a:srgbClr val="040404"/>
                </a:solidFill>
              </a:rPr>
              <a:t>     1 of which as coordinator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404"/>
                </a:solidFill>
              </a:rPr>
              <a:t>ERANET (2014-2023): &gt; 3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; 28 projects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r>
              <a:rPr lang="it-IT" dirty="0">
                <a:solidFill>
                  <a:srgbClr val="040404"/>
                </a:solidFill>
              </a:rPr>
              <a:t>, </a:t>
            </a:r>
          </a:p>
          <a:p>
            <a:r>
              <a:rPr lang="it-IT" dirty="0">
                <a:solidFill>
                  <a:srgbClr val="040404"/>
                </a:solidFill>
              </a:rPr>
              <a:t>     4</a:t>
            </a:r>
            <a:r>
              <a:rPr lang="en-US" dirty="0">
                <a:solidFill>
                  <a:srgbClr val="040404"/>
                </a:solidFill>
              </a:rPr>
              <a:t> of which as coordinator</a:t>
            </a:r>
            <a:endParaRPr lang="it-IT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0404"/>
                </a:solidFill>
              </a:rPr>
              <a:t>PRIMA (2018-2023): &gt;2,5 </a:t>
            </a:r>
            <a:r>
              <a:rPr lang="en-US" dirty="0" err="1">
                <a:solidFill>
                  <a:srgbClr val="040404"/>
                </a:solidFill>
              </a:rPr>
              <a:t>mln</a:t>
            </a:r>
            <a:r>
              <a:rPr lang="en-US" dirty="0">
                <a:solidFill>
                  <a:srgbClr val="040404"/>
                </a:solidFill>
              </a:rPr>
              <a:t> €; 12 projects funded, </a:t>
            </a:r>
          </a:p>
          <a:p>
            <a:r>
              <a:rPr lang="en-US" dirty="0">
                <a:solidFill>
                  <a:srgbClr val="040404"/>
                </a:solidFill>
              </a:rPr>
              <a:t>     4 of which as coordinator</a:t>
            </a:r>
            <a:endParaRPr lang="it-IT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404"/>
                </a:solidFill>
              </a:rPr>
              <a:t>EJP (2021) &gt; 100 </a:t>
            </a:r>
            <a:r>
              <a:rPr lang="it-IT" dirty="0" err="1">
                <a:solidFill>
                  <a:srgbClr val="040404"/>
                </a:solidFill>
              </a:rPr>
              <a:t>thousand</a:t>
            </a:r>
            <a:r>
              <a:rPr lang="it-IT" dirty="0">
                <a:solidFill>
                  <a:srgbClr val="040404"/>
                </a:solidFill>
              </a:rPr>
              <a:t> €</a:t>
            </a:r>
            <a:r>
              <a:rPr lang="en-GB" dirty="0">
                <a:solidFill>
                  <a:srgbClr val="040404"/>
                </a:solidFill>
              </a:rPr>
              <a:t>; </a:t>
            </a:r>
            <a:r>
              <a:rPr lang="en-US" dirty="0">
                <a:solidFill>
                  <a:srgbClr val="040404"/>
                </a:solidFill>
              </a:rPr>
              <a:t>1 project funded </a:t>
            </a:r>
          </a:p>
          <a:p>
            <a:r>
              <a:rPr lang="en-US" dirty="0">
                <a:solidFill>
                  <a:srgbClr val="040404"/>
                </a:solidFill>
              </a:rPr>
              <a:t>     as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40404"/>
                </a:solidFill>
              </a:rPr>
              <a:t>Co-</a:t>
            </a:r>
            <a:r>
              <a:rPr lang="it-IT" dirty="0" err="1">
                <a:solidFill>
                  <a:srgbClr val="040404"/>
                </a:solidFill>
              </a:rPr>
              <a:t>founded</a:t>
            </a:r>
            <a:r>
              <a:rPr lang="it-IT" dirty="0">
                <a:solidFill>
                  <a:srgbClr val="040404"/>
                </a:solidFill>
              </a:rPr>
              <a:t> </a:t>
            </a:r>
            <a:r>
              <a:rPr lang="it-IT" dirty="0" err="1">
                <a:solidFill>
                  <a:srgbClr val="040404"/>
                </a:solidFill>
              </a:rPr>
              <a:t>European</a:t>
            </a:r>
            <a:r>
              <a:rPr lang="it-IT" dirty="0">
                <a:solidFill>
                  <a:srgbClr val="040404"/>
                </a:solidFill>
              </a:rPr>
              <a:t> Partnerships (2022-2023): </a:t>
            </a:r>
          </a:p>
          <a:p>
            <a:r>
              <a:rPr lang="it-IT" dirty="0">
                <a:solidFill>
                  <a:srgbClr val="040404"/>
                </a:solidFill>
              </a:rPr>
              <a:t>     500 </a:t>
            </a:r>
            <a:r>
              <a:rPr lang="it-IT" dirty="0" err="1">
                <a:solidFill>
                  <a:srgbClr val="040404"/>
                </a:solidFill>
              </a:rPr>
              <a:t>thousand</a:t>
            </a:r>
            <a:r>
              <a:rPr lang="it-IT" dirty="0">
                <a:solidFill>
                  <a:srgbClr val="040404"/>
                </a:solidFill>
              </a:rPr>
              <a:t>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, </a:t>
            </a:r>
            <a:r>
              <a:rPr lang="en-US" dirty="0">
                <a:solidFill>
                  <a:srgbClr val="040404"/>
                </a:solidFill>
              </a:rPr>
              <a:t>4 projects funded as partner</a:t>
            </a:r>
            <a:endParaRPr lang="it-IT" dirty="0">
              <a:solidFill>
                <a:srgbClr val="040404"/>
              </a:solidFill>
            </a:endParaRP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CF67A782-CE2A-4F05-AF78-89D58C78E771}"/>
              </a:ext>
            </a:extLst>
          </p:cNvPr>
          <p:cNvSpPr txBox="1">
            <a:spLocks/>
          </p:cNvSpPr>
          <p:nvPr/>
        </p:nvSpPr>
        <p:spPr>
          <a:xfrm>
            <a:off x="1170223" y="392511"/>
            <a:ext cx="8994539" cy="4081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cap="all" dirty="0"/>
              <a:t>COMPETITIVE PROGRAMMES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CCDB128-549B-4CAE-A0A4-62EEF512F903}"/>
              </a:ext>
            </a:extLst>
          </p:cNvPr>
          <p:cNvSpPr/>
          <p:nvPr/>
        </p:nvSpPr>
        <p:spPr>
          <a:xfrm>
            <a:off x="483106" y="4783936"/>
            <a:ext cx="5695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kern="800" dirty="0">
                <a:solidFill>
                  <a:srgbClr val="040404"/>
                </a:solidFill>
              </a:rPr>
              <a:t>INTERREG: &gt; 6 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kern="800" dirty="0">
                <a:solidFill>
                  <a:srgbClr val="040404"/>
                </a:solidFill>
              </a:rPr>
              <a:t>; 30 projects </a:t>
            </a:r>
            <a:r>
              <a:rPr lang="it-IT" kern="800" dirty="0" err="1">
                <a:solidFill>
                  <a:srgbClr val="040404"/>
                </a:solidFill>
              </a:rPr>
              <a:t>fundend</a:t>
            </a:r>
            <a:r>
              <a:rPr lang="it-IT" kern="800" dirty="0">
                <a:solidFill>
                  <a:srgbClr val="040404"/>
                </a:solidFill>
              </a:rPr>
              <a:t>, </a:t>
            </a:r>
          </a:p>
          <a:p>
            <a:r>
              <a:rPr lang="it-IT" kern="800" dirty="0">
                <a:solidFill>
                  <a:srgbClr val="040404"/>
                </a:solidFill>
              </a:rPr>
              <a:t>     </a:t>
            </a:r>
            <a:r>
              <a:rPr lang="en-US" kern="800" dirty="0">
                <a:solidFill>
                  <a:srgbClr val="040404"/>
                </a:solidFill>
              </a:rPr>
              <a:t>6 of which as coordinator</a:t>
            </a:r>
            <a:endParaRPr lang="it-IT" sz="1000" kern="800" dirty="0">
              <a:solidFill>
                <a:srgbClr val="04040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kern="800" dirty="0">
                <a:solidFill>
                  <a:srgbClr val="040404"/>
                </a:solidFill>
              </a:rPr>
              <a:t>LIFE: &gt; 6 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kern="800" dirty="0">
                <a:solidFill>
                  <a:srgbClr val="040404"/>
                </a:solidFill>
              </a:rPr>
              <a:t>; 17 projects </a:t>
            </a:r>
            <a:r>
              <a:rPr lang="it-IT" kern="800" dirty="0" err="1">
                <a:solidFill>
                  <a:srgbClr val="040404"/>
                </a:solidFill>
              </a:rPr>
              <a:t>funded</a:t>
            </a:r>
            <a:r>
              <a:rPr lang="it-IT" kern="800" dirty="0">
                <a:solidFill>
                  <a:srgbClr val="040404"/>
                </a:solidFill>
              </a:rPr>
              <a:t>, </a:t>
            </a:r>
          </a:p>
          <a:p>
            <a:r>
              <a:rPr lang="it-IT" kern="800" dirty="0">
                <a:solidFill>
                  <a:srgbClr val="040404"/>
                </a:solidFill>
              </a:rPr>
              <a:t>     </a:t>
            </a:r>
            <a:r>
              <a:rPr lang="en-US" kern="800" dirty="0">
                <a:solidFill>
                  <a:srgbClr val="040404"/>
                </a:solidFill>
              </a:rPr>
              <a:t>6 of which as coordinator</a:t>
            </a:r>
          </a:p>
        </p:txBody>
      </p:sp>
    </p:spTree>
    <p:extLst>
      <p:ext uri="{BB962C8B-B14F-4D97-AF65-F5344CB8AC3E}">
        <p14:creationId xmlns:p14="http://schemas.microsoft.com/office/powerpoint/2010/main" val="198761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448088" y="1357810"/>
            <a:ext cx="6223976" cy="5023517"/>
          </a:xfrm>
        </p:spPr>
        <p:txBody>
          <a:bodyPr/>
          <a:lstStyle/>
          <a:p>
            <a:r>
              <a:rPr lang="it-IT" b="1" dirty="0">
                <a:solidFill>
                  <a:srgbClr val="040404"/>
                </a:solidFill>
              </a:rPr>
              <a:t>&gt; 38 mln €:</a:t>
            </a:r>
            <a:endParaRPr lang="it-IT" dirty="0">
              <a:solidFill>
                <a:srgbClr val="040404"/>
              </a:solidFill>
            </a:endParaRPr>
          </a:p>
          <a:p>
            <a:r>
              <a:rPr lang="it-IT" b="1" dirty="0">
                <a:solidFill>
                  <a:srgbClr val="040404"/>
                </a:solidFill>
              </a:rPr>
              <a:t>PRIN 2022: </a:t>
            </a:r>
            <a:r>
              <a:rPr lang="it-IT" dirty="0">
                <a:solidFill>
                  <a:srgbClr val="040404"/>
                </a:solidFill>
              </a:rPr>
              <a:t>515 </a:t>
            </a:r>
            <a:r>
              <a:rPr lang="en-US" dirty="0">
                <a:solidFill>
                  <a:srgbClr val="040404"/>
                </a:solidFill>
              </a:rPr>
              <a:t>funded projects, of which 191 as members of the Alma Mater in the role of national coordinators</a:t>
            </a:r>
            <a:endParaRPr lang="it-IT" dirty="0">
              <a:solidFill>
                <a:srgbClr val="040404"/>
              </a:solidFill>
            </a:endParaRPr>
          </a:p>
          <a:p>
            <a:r>
              <a:rPr lang="it-IT" b="1" dirty="0">
                <a:solidFill>
                  <a:srgbClr val="040404"/>
                </a:solidFill>
              </a:rPr>
              <a:t>&gt; 15 mln €:</a:t>
            </a:r>
          </a:p>
          <a:p>
            <a:r>
              <a:rPr lang="it-IT" b="1" dirty="0">
                <a:solidFill>
                  <a:srgbClr val="040404"/>
                </a:solidFill>
              </a:rPr>
              <a:t>PRIN 2022 PNRR: </a:t>
            </a:r>
            <a:r>
              <a:rPr lang="en-US" dirty="0">
                <a:solidFill>
                  <a:srgbClr val="040404"/>
                </a:solidFill>
              </a:rPr>
              <a:t>161 funded projects, of which 68 as members of the Alma Mater in the role of national coordinators</a:t>
            </a:r>
            <a:endParaRPr lang="it-IT" dirty="0">
              <a:solidFill>
                <a:srgbClr val="040404"/>
              </a:solidFill>
            </a:endParaRPr>
          </a:p>
          <a:p>
            <a:r>
              <a:rPr lang="it-IT" b="1" dirty="0">
                <a:solidFill>
                  <a:srgbClr val="040404"/>
                </a:solidFill>
              </a:rPr>
              <a:t>&gt; 9,5 mln €:</a:t>
            </a:r>
          </a:p>
          <a:p>
            <a:r>
              <a:rPr lang="it-IT" b="1" dirty="0">
                <a:solidFill>
                  <a:srgbClr val="040404"/>
                </a:solidFill>
              </a:rPr>
              <a:t>PRIN 2020: </a:t>
            </a:r>
            <a:r>
              <a:rPr lang="en-US" dirty="0">
                <a:solidFill>
                  <a:srgbClr val="040404"/>
                </a:solidFill>
              </a:rPr>
              <a:t>62 funded projects, of which 22 as members of the Alma Mater in the role of national coordinators</a:t>
            </a:r>
            <a:endParaRPr lang="it-IT" dirty="0">
              <a:solidFill>
                <a:srgbClr val="040404"/>
              </a:solidFill>
            </a:endParaRPr>
          </a:p>
          <a:p>
            <a:r>
              <a:rPr lang="it-IT" b="1" dirty="0">
                <a:solidFill>
                  <a:srgbClr val="040404"/>
                </a:solidFill>
              </a:rPr>
              <a:t>&gt; 8 mln € OTHER NATIONAL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40404"/>
                </a:solidFill>
              </a:rPr>
              <a:t>PON RESEARCH AND INNOVATION</a:t>
            </a:r>
            <a:r>
              <a:rPr lang="it-IT" dirty="0">
                <a:solidFill>
                  <a:srgbClr val="040404"/>
                </a:solidFill>
              </a:rPr>
              <a:t>: &gt; 2,6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; </a:t>
            </a:r>
            <a:br>
              <a:rPr lang="it-IT" dirty="0">
                <a:solidFill>
                  <a:srgbClr val="040404"/>
                </a:solidFill>
              </a:rPr>
            </a:br>
            <a:r>
              <a:rPr lang="it-IT" dirty="0">
                <a:solidFill>
                  <a:srgbClr val="040404"/>
                </a:solidFill>
              </a:rPr>
              <a:t>13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r>
              <a:rPr lang="it-IT" dirty="0">
                <a:solidFill>
                  <a:srgbClr val="040404"/>
                </a:solidFill>
              </a:rPr>
              <a:t>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40404"/>
                </a:solidFill>
              </a:rPr>
              <a:t>FISR</a:t>
            </a:r>
            <a:r>
              <a:rPr lang="it-IT" dirty="0">
                <a:solidFill>
                  <a:srgbClr val="040404"/>
                </a:solidFill>
              </a:rPr>
              <a:t>: &gt; 1,3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; 14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r>
              <a:rPr lang="it-IT" dirty="0">
                <a:solidFill>
                  <a:srgbClr val="040404"/>
                </a:solidFill>
              </a:rPr>
              <a:t>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40404"/>
                </a:solidFill>
              </a:rPr>
              <a:t>Rita Levi Montalcini </a:t>
            </a:r>
            <a:r>
              <a:rPr lang="it-IT" b="1" dirty="0" err="1">
                <a:solidFill>
                  <a:srgbClr val="040404"/>
                </a:solidFill>
              </a:rPr>
              <a:t>Programme</a:t>
            </a:r>
            <a:r>
              <a:rPr lang="it-IT" dirty="0">
                <a:solidFill>
                  <a:srgbClr val="040404"/>
                </a:solidFill>
              </a:rPr>
              <a:t>: &gt; 2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; </a:t>
            </a:r>
            <a:br>
              <a:rPr lang="it-IT" dirty="0">
                <a:solidFill>
                  <a:srgbClr val="040404"/>
                </a:solidFill>
              </a:rPr>
            </a:br>
            <a:r>
              <a:rPr lang="it-IT" dirty="0">
                <a:solidFill>
                  <a:srgbClr val="040404"/>
                </a:solidFill>
              </a:rPr>
              <a:t>10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r>
              <a:rPr lang="it-IT" dirty="0">
                <a:solidFill>
                  <a:srgbClr val="040404"/>
                </a:solidFill>
              </a:rPr>
              <a:t>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40404"/>
                </a:solidFill>
              </a:rPr>
              <a:t>FARE: </a:t>
            </a:r>
            <a:r>
              <a:rPr lang="it-IT" dirty="0">
                <a:solidFill>
                  <a:srgbClr val="040404"/>
                </a:solidFill>
              </a:rPr>
              <a:t>&gt; 2 milioni di euro; 11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r>
              <a:rPr lang="it-IT" dirty="0">
                <a:solidFill>
                  <a:srgbClr val="040404"/>
                </a:solidFill>
              </a:rPr>
              <a:t> projects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" y="126064"/>
            <a:ext cx="926672" cy="926672"/>
          </a:xfrm>
          <a:prstGeom prst="rect">
            <a:avLst/>
          </a:prstGeom>
        </p:spPr>
      </p:pic>
      <p:sp>
        <p:nvSpPr>
          <p:cNvPr id="6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6672064" y="1357809"/>
            <a:ext cx="5400600" cy="5023517"/>
          </a:xfrm>
        </p:spPr>
        <p:txBody>
          <a:bodyPr/>
          <a:lstStyle/>
          <a:p>
            <a:r>
              <a:rPr lang="it-IT" b="1" dirty="0">
                <a:solidFill>
                  <a:srgbClr val="040404"/>
                </a:solidFill>
              </a:rPr>
              <a:t>&gt; 51 mln €</a:t>
            </a:r>
          </a:p>
          <a:p>
            <a:r>
              <a:rPr lang="it-IT" b="1" dirty="0">
                <a:solidFill>
                  <a:srgbClr val="040404"/>
                </a:solidFill>
              </a:rPr>
              <a:t>POR-FESR (2014-2020)</a:t>
            </a:r>
            <a:r>
              <a:rPr lang="it-IT" dirty="0">
                <a:solidFill>
                  <a:srgbClr val="040404"/>
                </a:solidFill>
              </a:rPr>
              <a:t>: 23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, 80 projects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endParaRPr lang="it-IT" dirty="0">
              <a:solidFill>
                <a:srgbClr val="040404"/>
              </a:solidFill>
            </a:endParaRPr>
          </a:p>
          <a:p>
            <a:endParaRPr lang="it-IT" sz="1400" b="1" dirty="0">
              <a:solidFill>
                <a:srgbClr val="040404"/>
              </a:solidFill>
            </a:endParaRPr>
          </a:p>
          <a:p>
            <a:r>
              <a:rPr lang="it-IT" b="1" dirty="0">
                <a:solidFill>
                  <a:srgbClr val="040404"/>
                </a:solidFill>
              </a:rPr>
              <a:t>PSR (2014-2020)</a:t>
            </a:r>
            <a:r>
              <a:rPr lang="it-IT" dirty="0">
                <a:solidFill>
                  <a:srgbClr val="040404"/>
                </a:solidFill>
              </a:rPr>
              <a:t>: 4,5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, 83 projects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endParaRPr lang="it-IT" dirty="0">
              <a:solidFill>
                <a:srgbClr val="040404"/>
              </a:solidFill>
            </a:endParaRPr>
          </a:p>
          <a:p>
            <a:endParaRPr lang="it-IT" sz="1400" dirty="0">
              <a:solidFill>
                <a:srgbClr val="040404"/>
              </a:solidFill>
            </a:endParaRPr>
          </a:p>
          <a:p>
            <a:r>
              <a:rPr lang="pt-BR" b="1" dirty="0">
                <a:solidFill>
                  <a:srgbClr val="040404"/>
                </a:solidFill>
              </a:rPr>
              <a:t>PR-FESR Emilia Romagna (2021-2027): </a:t>
            </a:r>
            <a:r>
              <a:rPr lang="pt-BR" dirty="0">
                <a:solidFill>
                  <a:srgbClr val="040404"/>
                </a:solidFill>
              </a:rPr>
              <a:t>10 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pt-BR" dirty="0">
                <a:solidFill>
                  <a:srgbClr val="040404"/>
                </a:solidFill>
              </a:rPr>
              <a:t>, </a:t>
            </a:r>
          </a:p>
          <a:p>
            <a:r>
              <a:rPr lang="pt-BR" dirty="0">
                <a:solidFill>
                  <a:srgbClr val="040404"/>
                </a:solidFill>
              </a:rPr>
              <a:t>59 funded projects</a:t>
            </a:r>
            <a:endParaRPr lang="it-IT" dirty="0">
              <a:solidFill>
                <a:srgbClr val="040404"/>
              </a:solidFill>
            </a:endParaRPr>
          </a:p>
          <a:p>
            <a:endParaRPr lang="it-IT" sz="1400" dirty="0">
              <a:solidFill>
                <a:srgbClr val="040404"/>
              </a:solidFill>
            </a:endParaRPr>
          </a:p>
          <a:p>
            <a:r>
              <a:rPr lang="it-IT" b="1" dirty="0">
                <a:solidFill>
                  <a:srgbClr val="040404"/>
                </a:solidFill>
              </a:rPr>
              <a:t>Advanced Skills (2016-2021)</a:t>
            </a:r>
            <a:r>
              <a:rPr lang="it-IT" dirty="0">
                <a:solidFill>
                  <a:srgbClr val="040404"/>
                </a:solidFill>
              </a:rPr>
              <a:t>: 7,3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, </a:t>
            </a:r>
            <a:br>
              <a:rPr lang="it-IT" dirty="0">
                <a:solidFill>
                  <a:srgbClr val="040404"/>
                </a:solidFill>
              </a:rPr>
            </a:br>
            <a:r>
              <a:rPr lang="it-IT" dirty="0">
                <a:solidFill>
                  <a:srgbClr val="040404"/>
                </a:solidFill>
              </a:rPr>
              <a:t>147 projects </a:t>
            </a:r>
            <a:r>
              <a:rPr lang="it-IT" dirty="0" err="1">
                <a:solidFill>
                  <a:srgbClr val="040404"/>
                </a:solidFill>
              </a:rPr>
              <a:t>funded</a:t>
            </a:r>
            <a:endParaRPr lang="it-IT" dirty="0">
              <a:solidFill>
                <a:srgbClr val="040404"/>
              </a:solidFill>
            </a:endParaRPr>
          </a:p>
          <a:p>
            <a:endParaRPr lang="it-IT" sz="1400" dirty="0">
              <a:solidFill>
                <a:srgbClr val="040404"/>
              </a:solidFill>
            </a:endParaRPr>
          </a:p>
          <a:p>
            <a:r>
              <a:rPr lang="it-IT" b="1" dirty="0">
                <a:solidFill>
                  <a:srgbClr val="040404"/>
                </a:solidFill>
              </a:rPr>
              <a:t>Funding from </a:t>
            </a:r>
            <a:r>
              <a:rPr lang="it-IT" b="1" dirty="0" err="1">
                <a:solidFill>
                  <a:srgbClr val="040404"/>
                </a:solidFill>
              </a:rPr>
              <a:t>Foundations</a:t>
            </a:r>
            <a:r>
              <a:rPr lang="it-IT" b="1" dirty="0">
                <a:solidFill>
                  <a:srgbClr val="040404"/>
                </a:solidFill>
              </a:rPr>
              <a:t> (2017-2023)</a:t>
            </a:r>
            <a:r>
              <a:rPr lang="it-IT" dirty="0">
                <a:solidFill>
                  <a:srgbClr val="040404"/>
                </a:solidFill>
              </a:rPr>
              <a:t>: 5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it-IT" dirty="0">
                <a:solidFill>
                  <a:srgbClr val="040404"/>
                </a:solidFill>
              </a:rPr>
              <a:t>, </a:t>
            </a:r>
            <a:br>
              <a:rPr lang="it-IT" dirty="0">
                <a:solidFill>
                  <a:srgbClr val="040404"/>
                </a:solidFill>
              </a:rPr>
            </a:br>
            <a:r>
              <a:rPr lang="en-US" dirty="0">
                <a:solidFill>
                  <a:srgbClr val="040404"/>
                </a:solidFill>
              </a:rPr>
              <a:t>188 projects funded, 137 of which coordinated</a:t>
            </a:r>
            <a:endParaRPr lang="it-IT" dirty="0">
              <a:solidFill>
                <a:srgbClr val="040404"/>
              </a:solidFill>
            </a:endParaRPr>
          </a:p>
          <a:p>
            <a:endParaRPr lang="it-IT" sz="1400" dirty="0">
              <a:solidFill>
                <a:srgbClr val="040404"/>
              </a:solidFill>
            </a:endParaRPr>
          </a:p>
          <a:p>
            <a:r>
              <a:rPr lang="en-US" b="1" dirty="0">
                <a:solidFill>
                  <a:srgbClr val="040404"/>
                </a:solidFill>
              </a:rPr>
              <a:t>Other regional and local projects: </a:t>
            </a:r>
            <a:r>
              <a:rPr lang="en-US" dirty="0">
                <a:solidFill>
                  <a:srgbClr val="040404"/>
                </a:solidFill>
              </a:rPr>
              <a:t>1 </a:t>
            </a:r>
            <a:r>
              <a:rPr lang="it-IT" kern="800" dirty="0">
                <a:solidFill>
                  <a:srgbClr val="040404"/>
                </a:solidFill>
              </a:rPr>
              <a:t>mln </a:t>
            </a:r>
            <a:r>
              <a:rPr lang="en-GB" dirty="0">
                <a:solidFill>
                  <a:srgbClr val="040404"/>
                </a:solidFill>
              </a:rPr>
              <a:t>€</a:t>
            </a:r>
            <a:r>
              <a:rPr lang="en-US" dirty="0">
                <a:solidFill>
                  <a:srgbClr val="040404"/>
                </a:solidFill>
              </a:rPr>
              <a:t>, </a:t>
            </a:r>
          </a:p>
          <a:p>
            <a:r>
              <a:rPr lang="en-US" dirty="0">
                <a:solidFill>
                  <a:srgbClr val="040404"/>
                </a:solidFill>
              </a:rPr>
              <a:t>18 funded projects</a:t>
            </a:r>
            <a:endParaRPr lang="it-IT" dirty="0">
              <a:solidFill>
                <a:srgbClr val="040404"/>
              </a:solidFill>
            </a:endParaRP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CBAF354-BDA7-4C29-9172-FAEB0A97D735}"/>
              </a:ext>
            </a:extLst>
          </p:cNvPr>
          <p:cNvSpPr txBox="1">
            <a:spLocks/>
          </p:cNvSpPr>
          <p:nvPr/>
        </p:nvSpPr>
        <p:spPr>
          <a:xfrm>
            <a:off x="1170223" y="392511"/>
            <a:ext cx="8994539" cy="4081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cap="all" dirty="0"/>
              <a:t>COMPETITIVE PROGRAMMES</a:t>
            </a:r>
          </a:p>
        </p:txBody>
      </p:sp>
      <p:sp>
        <p:nvSpPr>
          <p:cNvPr id="9" name="Shape 75">
            <a:extLst>
              <a:ext uri="{FF2B5EF4-FFF2-40B4-BE49-F238E27FC236}">
                <a16:creationId xmlns:a16="http://schemas.microsoft.com/office/drawing/2014/main" id="{0C6EED43-CA3E-405B-9AF6-FE74E698E03B}"/>
              </a:ext>
            </a:extLst>
          </p:cNvPr>
          <p:cNvSpPr/>
          <p:nvPr/>
        </p:nvSpPr>
        <p:spPr>
          <a:xfrm>
            <a:off x="1487488" y="886674"/>
            <a:ext cx="3024336" cy="38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sz="2000" b="1" dirty="0">
                <a:solidFill>
                  <a:srgbClr val="74BDAD"/>
                </a:solidFill>
              </a:rPr>
              <a:t>NATIONAL PROGRAMMES</a:t>
            </a:r>
          </a:p>
        </p:txBody>
      </p:sp>
      <p:sp>
        <p:nvSpPr>
          <p:cNvPr id="10" name="Shape 75">
            <a:extLst>
              <a:ext uri="{FF2B5EF4-FFF2-40B4-BE49-F238E27FC236}">
                <a16:creationId xmlns:a16="http://schemas.microsoft.com/office/drawing/2014/main" id="{E93AC788-A04A-4C5A-A9B6-6EA96B6AE507}"/>
              </a:ext>
            </a:extLst>
          </p:cNvPr>
          <p:cNvSpPr/>
          <p:nvPr/>
        </p:nvSpPr>
        <p:spPr>
          <a:xfrm>
            <a:off x="7078334" y="892029"/>
            <a:ext cx="4274250" cy="374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ts val="2200"/>
              </a:lnSpc>
              <a:spcBef>
                <a:spcPts val="400"/>
              </a:spcBef>
              <a:defRPr u="none">
                <a:solidFill>
                  <a:srgbClr val="BF311A"/>
                </a:solidFill>
              </a:defRPr>
            </a:pPr>
            <a:r>
              <a:rPr lang="it-IT" sz="2000" b="1" dirty="0">
                <a:solidFill>
                  <a:srgbClr val="74BDAD"/>
                </a:solidFill>
              </a:rPr>
              <a:t>REGIONAL AND LOCAL PROGRAMMES</a:t>
            </a:r>
          </a:p>
        </p:txBody>
      </p:sp>
    </p:spTree>
    <p:extLst>
      <p:ext uri="{BB962C8B-B14F-4D97-AF65-F5344CB8AC3E}">
        <p14:creationId xmlns:p14="http://schemas.microsoft.com/office/powerpoint/2010/main" val="348677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4BDA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8" y="126064"/>
            <a:ext cx="926672" cy="926672"/>
          </a:xfrm>
          <a:prstGeom prst="rect">
            <a:avLst/>
          </a:prstGeom>
        </p:spPr>
      </p:pic>
      <p:sp>
        <p:nvSpPr>
          <p:cNvPr id="5" name="Segnaposto testo 2"/>
          <p:cNvSpPr txBox="1">
            <a:spLocks/>
          </p:cNvSpPr>
          <p:nvPr/>
        </p:nvSpPr>
        <p:spPr>
          <a:xfrm>
            <a:off x="577668" y="1124744"/>
            <a:ext cx="11449272" cy="51125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40404"/>
                </a:solidFill>
              </a:rPr>
              <a:t>44 ACTIVE FRAMEWORK AGREEMENTS </a:t>
            </a:r>
            <a:r>
              <a:rPr lang="en-US" sz="2000" dirty="0">
                <a:solidFill>
                  <a:srgbClr val="040404"/>
                </a:solidFill>
              </a:rPr>
              <a:t>with major companies in the main sectors</a:t>
            </a:r>
            <a:endParaRPr lang="it-IT" sz="2000" b="1" dirty="0">
              <a:solidFill>
                <a:srgbClr val="040404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40404"/>
                </a:solidFill>
              </a:rPr>
              <a:t>7 ACTIVE FRAMEWORK AGREEMENTS </a:t>
            </a:r>
            <a:r>
              <a:rPr lang="en-US" sz="2000" dirty="0">
                <a:solidFill>
                  <a:srgbClr val="040404"/>
                </a:solidFill>
              </a:rPr>
              <a:t>with some of the main business associations</a:t>
            </a:r>
            <a:endParaRPr lang="it-IT" sz="2000" dirty="0">
              <a:solidFill>
                <a:srgbClr val="040404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40404"/>
                </a:solidFill>
              </a:rPr>
              <a:t>6 JOINT RESEARCH LABORATORIES </a:t>
            </a:r>
            <a:r>
              <a:rPr lang="it-IT" sz="2000" dirty="0">
                <a:solidFill>
                  <a:srgbClr val="040404"/>
                </a:solidFill>
              </a:rPr>
              <a:t>with </a:t>
            </a:r>
            <a:r>
              <a:rPr lang="it-IT" sz="2000" dirty="0" err="1">
                <a:solidFill>
                  <a:srgbClr val="040404"/>
                </a:solidFill>
              </a:rPr>
              <a:t>industries</a:t>
            </a:r>
            <a:endParaRPr lang="it-IT" sz="2000" b="1" dirty="0">
              <a:solidFill>
                <a:srgbClr val="04040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40404"/>
                </a:solidFill>
              </a:rPr>
              <a:t>4 ADVANCED VOCATIONAL TRAINING SCHOOLS </a:t>
            </a:r>
            <a:r>
              <a:rPr lang="it-IT" sz="2000" dirty="0">
                <a:solidFill>
                  <a:srgbClr val="040404"/>
                </a:solidFill>
              </a:rPr>
              <a:t>for </a:t>
            </a:r>
            <a:r>
              <a:rPr lang="it-IT" sz="2000" dirty="0" err="1">
                <a:solidFill>
                  <a:srgbClr val="040404"/>
                </a:solidFill>
              </a:rPr>
              <a:t>employees</a:t>
            </a:r>
            <a:r>
              <a:rPr lang="it-IT" sz="2000" dirty="0">
                <a:solidFill>
                  <a:srgbClr val="040404"/>
                </a:solidFill>
              </a:rPr>
              <a:t> of companies</a:t>
            </a:r>
            <a:endParaRPr lang="it-IT" sz="2000" b="1" dirty="0">
              <a:solidFill>
                <a:srgbClr val="040404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40404"/>
                </a:solidFill>
              </a:rPr>
              <a:t>1 COMPETENCE CENTER </a:t>
            </a:r>
            <a:r>
              <a:rPr lang="en-US" sz="2000" dirty="0">
                <a:solidFill>
                  <a:srgbClr val="040404"/>
                </a:solidFill>
              </a:rPr>
              <a:t>in the context of the National Industry Plan 4.0. BI-REX</a:t>
            </a:r>
            <a:endParaRPr lang="it-IT" sz="2000" dirty="0">
              <a:solidFill>
                <a:srgbClr val="040404"/>
              </a:solidFill>
            </a:endParaRPr>
          </a:p>
          <a:p>
            <a:r>
              <a:rPr lang="it-IT" sz="2000" b="1" dirty="0">
                <a:solidFill>
                  <a:srgbClr val="040404"/>
                </a:solidFill>
              </a:rPr>
              <a:t>PLACEMENT SERVICES. </a:t>
            </a:r>
            <a:r>
              <a:rPr lang="en-US" sz="2000" dirty="0">
                <a:solidFill>
                  <a:srgbClr val="040404"/>
                </a:solidFill>
              </a:rPr>
              <a:t>In 2023 almost 9,400 Italian and international companies published more </a:t>
            </a:r>
          </a:p>
          <a:p>
            <a:r>
              <a:rPr lang="en-US" sz="2000" dirty="0">
                <a:solidFill>
                  <a:srgbClr val="040404"/>
                </a:solidFill>
              </a:rPr>
              <a:t>than 5,000 job offers on the online noticeboard</a:t>
            </a:r>
            <a:endParaRPr lang="it-IT" sz="2000" dirty="0">
              <a:solidFill>
                <a:srgbClr val="04040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40404"/>
                </a:solidFill>
              </a:rPr>
              <a:t>58 COMPANIES (SPIN-OFFS AND STARTUPS) </a:t>
            </a:r>
            <a:r>
              <a:rPr lang="it-IT" sz="2000" dirty="0" err="1">
                <a:solidFill>
                  <a:srgbClr val="040404"/>
                </a:solidFill>
              </a:rPr>
              <a:t>established</a:t>
            </a:r>
            <a:r>
              <a:rPr lang="it-IT" sz="2000" dirty="0">
                <a:solidFill>
                  <a:srgbClr val="040404"/>
                </a:solidFill>
              </a:rPr>
              <a:t> and </a:t>
            </a:r>
            <a:r>
              <a:rPr lang="it-IT" sz="2000" dirty="0" err="1">
                <a:solidFill>
                  <a:srgbClr val="040404"/>
                </a:solidFill>
              </a:rPr>
              <a:t>accredited</a:t>
            </a:r>
            <a:r>
              <a:rPr lang="it-IT" sz="2000" dirty="0">
                <a:solidFill>
                  <a:srgbClr val="040404"/>
                </a:solidFill>
              </a:rPr>
              <a:t> in 2022</a:t>
            </a: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040404"/>
                </a:solidFill>
              </a:rPr>
              <a:t>BUSINESS INCUBATION AND DEVELOPMENT </a:t>
            </a:r>
            <a:r>
              <a:rPr lang="it-IT" sz="2000" dirty="0" err="1">
                <a:solidFill>
                  <a:srgbClr val="040404"/>
                </a:solidFill>
              </a:rPr>
              <a:t>Almacube</a:t>
            </a:r>
            <a:r>
              <a:rPr lang="it-IT" sz="2000" dirty="0">
                <a:solidFill>
                  <a:srgbClr val="040404"/>
                </a:solidFill>
              </a:rPr>
              <a:t>, </a:t>
            </a:r>
            <a:r>
              <a:rPr lang="it-IT" sz="2000" dirty="0" err="1">
                <a:solidFill>
                  <a:srgbClr val="040404"/>
                </a:solidFill>
              </a:rPr>
              <a:t>Behold</a:t>
            </a:r>
            <a:r>
              <a:rPr lang="it-IT" sz="2000" dirty="0">
                <a:solidFill>
                  <a:srgbClr val="040404"/>
                </a:solidFill>
              </a:rPr>
              <a:t> srl, </a:t>
            </a:r>
            <a:r>
              <a:rPr lang="it-IT" sz="2000" dirty="0" err="1">
                <a:solidFill>
                  <a:srgbClr val="040404"/>
                </a:solidFill>
              </a:rPr>
              <a:t>Cesenalab</a:t>
            </a:r>
            <a:r>
              <a:rPr lang="it-IT" sz="2000" dirty="0">
                <a:solidFill>
                  <a:srgbClr val="040404"/>
                </a:solidFill>
              </a:rPr>
              <a:t>, </a:t>
            </a:r>
          </a:p>
          <a:p>
            <a:pPr>
              <a:spcBef>
                <a:spcPts val="0"/>
              </a:spcBef>
            </a:pPr>
            <a:r>
              <a:rPr lang="it-IT" sz="2000" dirty="0">
                <a:solidFill>
                  <a:srgbClr val="040404"/>
                </a:solidFill>
              </a:rPr>
              <a:t>Innovation </a:t>
            </a:r>
            <a:r>
              <a:rPr lang="it-IT" sz="2000" dirty="0" err="1">
                <a:solidFill>
                  <a:srgbClr val="040404"/>
                </a:solidFill>
              </a:rPr>
              <a:t>Square</a:t>
            </a:r>
            <a:r>
              <a:rPr lang="it-IT" sz="2000" dirty="0">
                <a:solidFill>
                  <a:srgbClr val="040404"/>
                </a:solidFill>
              </a:rPr>
              <a:t>, </a:t>
            </a:r>
            <a:r>
              <a:rPr lang="it-IT" sz="2000" dirty="0" err="1">
                <a:solidFill>
                  <a:srgbClr val="040404"/>
                </a:solidFill>
              </a:rPr>
              <a:t>Basement</a:t>
            </a:r>
            <a:r>
              <a:rPr lang="it-IT" sz="2000" dirty="0">
                <a:solidFill>
                  <a:srgbClr val="040404"/>
                </a:solidFill>
              </a:rPr>
              <a:t> Club</a:t>
            </a:r>
            <a:endParaRPr lang="it-IT" sz="1600" dirty="0">
              <a:solidFill>
                <a:srgbClr val="040404"/>
              </a:solidFill>
            </a:endParaRPr>
          </a:p>
          <a:p>
            <a:endParaRPr lang="it-IT" sz="1600" dirty="0">
              <a:solidFill>
                <a:srgbClr val="040404"/>
              </a:solidFill>
            </a:endParaRPr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3DE98C42-BDD7-41A9-9BB8-CC0CBC10A90B}"/>
              </a:ext>
            </a:extLst>
          </p:cNvPr>
          <p:cNvSpPr txBox="1">
            <a:spLocks/>
          </p:cNvSpPr>
          <p:nvPr/>
        </p:nvSpPr>
        <p:spPr>
          <a:xfrm>
            <a:off x="1170223" y="392511"/>
            <a:ext cx="8994539" cy="4081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cap="all" dirty="0"/>
              <a:t>INDUSTRIAL RELATIONS</a:t>
            </a:r>
          </a:p>
        </p:txBody>
      </p:sp>
    </p:spTree>
    <p:extLst>
      <p:ext uri="{BB962C8B-B14F-4D97-AF65-F5344CB8AC3E}">
        <p14:creationId xmlns:p14="http://schemas.microsoft.com/office/powerpoint/2010/main" val="2829491168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1017</Words>
  <Application>Microsoft Office PowerPoint</Application>
  <PresentationFormat>Widescreen</PresentationFormat>
  <Paragraphs>189</Paragraphs>
  <Slides>11</Slides>
  <Notes>5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Gothic</vt:lpstr>
      <vt:lpstr>DINOT</vt:lpstr>
      <vt:lpstr>Symbol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Simona Angelucci</cp:lastModifiedBy>
  <cp:revision>334</cp:revision>
  <dcterms:created xsi:type="dcterms:W3CDTF">2017-11-13T10:11:35Z</dcterms:created>
  <dcterms:modified xsi:type="dcterms:W3CDTF">2026-03-18T07:41:08Z</dcterms:modified>
</cp:coreProperties>
</file>